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39.webp" ContentType="image/webp"/>
  <Override PartName="/ppt/media/image47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>
  <p:sldMasterIdLst>
    <p:sldMasterId id="2147483648" r:id="rId1"/>
  </p:sldMasterIdLst>
  <p:notesMasterIdLst>
    <p:notesMasterId r:id="rId4"/>
  </p:notesMasterIdLst>
  <p:sldIdLst>
    <p:sldId id="256" r:id="rId3"/>
    <p:sldId id="1067" r:id="rId5"/>
    <p:sldId id="1065" r:id="rId6"/>
    <p:sldId id="1069" r:id="rId7"/>
    <p:sldId id="1070" r:id="rId8"/>
    <p:sldId id="1068" r:id="rId9"/>
    <p:sldId id="1054" r:id="rId10"/>
    <p:sldId id="1058" r:id="rId11"/>
    <p:sldId id="1049" r:id="rId12"/>
    <p:sldId id="1050" r:id="rId13"/>
    <p:sldId id="1051" r:id="rId14"/>
    <p:sldId id="1052" r:id="rId15"/>
    <p:sldId id="1053" r:id="rId16"/>
    <p:sldId id="1062" r:id="rId17"/>
    <p:sldId id="1063" r:id="rId18"/>
    <p:sldId id="1071" r:id="rId19"/>
    <p:sldId id="1072" r:id="rId20"/>
    <p:sldId id="1073" r:id="rId21"/>
    <p:sldId id="1048" r:id="rId22"/>
    <p:sldId id="1074" r:id="rId23"/>
    <p:sldId id="1075" r:id="rId24"/>
    <p:sldId id="1076" r:id="rId25"/>
    <p:sldId id="1064" r:id="rId26"/>
    <p:sldId id="1046" r:id="rId27"/>
    <p:sldId id="1078" r:id="rId28"/>
    <p:sldId id="1077" r:id="rId29"/>
    <p:sldId id="1079" r:id="rId30"/>
    <p:sldId id="1080" r:id="rId31"/>
    <p:sldId id="1081" r:id="rId32"/>
    <p:sldId id="1082" r:id="rId33"/>
    <p:sldId id="1083" r:id="rId34"/>
    <p:sldId id="1085" r:id="rId35"/>
    <p:sldId id="1084" r:id="rId36"/>
    <p:sldId id="1061" r:id="rId37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1pPr>
    <a:lvl2pPr marL="285750" indent="171450"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2pPr>
    <a:lvl3pPr marL="573405" indent="341630"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3pPr>
    <a:lvl4pPr marL="860425" indent="511175"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4pPr>
    <a:lvl5pPr marL="1148080" indent="681355" algn="l" defTabSz="1087755" rtl="0" eaLnBrk="0" fontAlgn="base" hangingPunct="0">
      <a:spcBef>
        <a:spcPct val="0"/>
      </a:spcBef>
      <a:spcAft>
        <a:spcPct val="0"/>
      </a:spcAft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5pPr>
    <a:lvl6pPr marL="2286000" algn="l" defTabSz="914400" rtl="0" eaLnBrk="1" latinLnBrk="0" hangingPunct="1"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6pPr>
    <a:lvl7pPr marL="2743200" algn="l" defTabSz="914400" rtl="0" eaLnBrk="1" latinLnBrk="0" hangingPunct="1"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7pPr>
    <a:lvl8pPr marL="3200400" algn="l" defTabSz="914400" rtl="0" eaLnBrk="1" latinLnBrk="0" hangingPunct="1"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8pPr>
    <a:lvl9pPr marL="3657600" algn="l" defTabSz="914400" rtl="0" eaLnBrk="1" latinLnBrk="0" hangingPunct="1">
      <a:defRPr sz="1100" kern="1200">
        <a:solidFill>
          <a:srgbClr val="000000"/>
        </a:solidFill>
        <a:latin typeface="Canela Text Regular" charset="0"/>
        <a:ea typeface="Canela Text Regular" charset="0"/>
        <a:cs typeface="Canela Text Regular" charset="0"/>
        <a:sym typeface="Canela Text Regular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15e45cb9-6d87-43f5-8698-06222e2daa04}">
          <p14:sldIdLst>
            <p14:sldId id="256"/>
            <p14:sldId id="1067"/>
            <p14:sldId id="1065"/>
            <p14:sldId id="1069"/>
            <p14:sldId id="1070"/>
            <p14:sldId id="1068"/>
          </p14:sldIdLst>
        </p14:section>
        <p14:section name="computer" id="{8574d685-6b0f-413d-a3f6-5e2dd6f90fda}">
          <p14:sldIdLst>
            <p14:sldId id="1054"/>
            <p14:sldId id="1058"/>
            <p14:sldId id="1049"/>
            <p14:sldId id="1050"/>
            <p14:sldId id="1051"/>
            <p14:sldId id="1052"/>
            <p14:sldId id="1053"/>
          </p14:sldIdLst>
        </p14:section>
        <p14:section name="storage" id="{e964c16f-782e-4372-af93-a03e923216b6}">
          <p14:sldIdLst>
            <p14:sldId id="1062"/>
            <p14:sldId id="1063"/>
            <p14:sldId id="1071"/>
            <p14:sldId id="1072"/>
            <p14:sldId id="1073"/>
            <p14:sldId id="1048"/>
            <p14:sldId id="1074"/>
            <p14:sldId id="1075"/>
            <p14:sldId id="1076"/>
            <p14:sldId id="1064"/>
            <p14:sldId id="1046"/>
            <p14:sldId id="1078"/>
          </p14:sldIdLst>
        </p14:section>
        <p14:section name="无标题节" id="{de3ec330-e3e4-47be-9736-9cdf5a14886e}">
          <p14:sldIdLst>
            <p14:sldId id="1077"/>
            <p14:sldId id="1079"/>
            <p14:sldId id="1080"/>
            <p14:sldId id="1081"/>
            <p14:sldId id="1082"/>
          </p14:sldIdLst>
        </p14:section>
        <p14:section name="无标题节" id="{93f48dd1-da0e-4025-8fe3-0a0e3a5e263b}">
          <p14:sldIdLst>
            <p14:sldId id="1083"/>
            <p14:sldId id="1085"/>
            <p14:sldId id="1084"/>
          </p14:sldIdLst>
        </p14:section>
        <p14:section name="无标题节" id="{f022ea47-c985-4ad1-9aa6-df094b9332a8}">
          <p14:sldIdLst>
            <p14:sldId id="10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926" autoAdjust="0"/>
  </p:normalViewPr>
  <p:slideViewPr>
    <p:cSldViewPr showGuides="1">
      <p:cViewPr varScale="1">
        <p:scale>
          <a:sx n="88" d="100"/>
          <a:sy n="88" d="100"/>
        </p:scale>
        <p:origin x="660" y="56"/>
      </p:cViewPr>
      <p:guideLst>
        <p:guide orient="horz" pos="16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0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6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noProof="0">
                <a:sym typeface="Helvetica Neue" charset="0"/>
              </a:rPr>
              <a:t>Click to edit Template text styles</a:t>
            </a:r>
            <a:endParaRPr lang="en-US" altLang="en-US" noProof="0">
              <a:sym typeface="Helvetica Neue" charset="0"/>
            </a:endParaRPr>
          </a:p>
          <a:p>
            <a:pPr lvl="1"/>
            <a:r>
              <a:rPr lang="en-US" altLang="en-US" noProof="0">
                <a:sym typeface="Helvetica Neue" charset="0"/>
              </a:rPr>
              <a:t>Second level</a:t>
            </a:r>
            <a:endParaRPr lang="en-US" altLang="en-US" noProof="0">
              <a:sym typeface="Helvetica Neue" charset="0"/>
            </a:endParaRPr>
          </a:p>
          <a:p>
            <a:pPr lvl="2"/>
            <a:r>
              <a:rPr lang="en-US" altLang="en-US" noProof="0">
                <a:sym typeface="Helvetica Neue" charset="0"/>
              </a:rPr>
              <a:t>Third level</a:t>
            </a:r>
            <a:endParaRPr lang="en-US" altLang="en-US" noProof="0">
              <a:sym typeface="Helvetica Neue" charset="0"/>
            </a:endParaRPr>
          </a:p>
          <a:p>
            <a:pPr lvl="3"/>
            <a:r>
              <a:rPr lang="en-US" altLang="en-US" noProof="0">
                <a:sym typeface="Helvetica Neue" charset="0"/>
              </a:rPr>
              <a:t>Fourth level</a:t>
            </a:r>
            <a:endParaRPr lang="en-US" altLang="en-US" noProof="0">
              <a:sym typeface="Helvetica Neue" charset="0"/>
            </a:endParaRPr>
          </a:p>
          <a:p>
            <a:pPr lvl="4"/>
            <a:r>
              <a:rPr lang="en-US" altLang="en-US" noProof="0">
                <a:sym typeface="Helvetica Neue" charset="0"/>
              </a:rPr>
              <a:t>Fifth level</a:t>
            </a:r>
            <a:endParaRPr lang="en-US" altLang="en-US" noProof="0">
              <a:sym typeface="Helvetica Neu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142875"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285750"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430530"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573405" algn="l" defTabSz="285750" rtl="0" eaLnBrk="0" fontAlgn="base" hangingPunct="0">
      <a:lnSpc>
        <a:spcPct val="117000"/>
      </a:lnSpc>
      <a:spcBef>
        <a:spcPct val="0"/>
      </a:spcBef>
      <a:spcAft>
        <a:spcPct val="0"/>
      </a:spcAft>
      <a:defRPr sz="14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1435100" algn="l" defTabSz="57404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722120" algn="l" defTabSz="57404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2009140" algn="l" defTabSz="57404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295525" algn="l" defTabSz="57404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I am very happy to have the opportunity to meet with you all in this course.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https://en.wikipedia.org/wiki/Computer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If you disassemble a computer case, you can see something like this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like a traffic policeman, or a traffic light</a:t>
            </a:r>
            <a:endParaRPr lang="en-US" altLang="en-US"/>
          </a:p>
          <a:p>
            <a:r>
              <a:rPr lang="en-US" altLang="en-US"/>
              <a:t>so that they do not collide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It is responsible for converting the binary image into blinking pixels on the LCD screen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It can run cool effects on those low-configuration machines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and the gap between them is widening</a:t>
            </a:r>
            <a:endParaRPr lang="en-US" altLang="en-US"/>
          </a:p>
          <a:p>
            <a:r>
              <a:rPr lang="en-US" altLang="en-US"/>
              <a:t>The computing speed of the cpu has been soaring</a:t>
            </a: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To alleviate this problem</a:t>
            </a: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183"/>
            <a:ext cx="6858000" cy="1790680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08"/>
            <a:ext cx="6858000" cy="1241505"/>
          </a:xfrm>
        </p:spPr>
        <p:txBody>
          <a:bodyPr/>
          <a:lstStyle>
            <a:lvl1pPr marL="0" indent="0" algn="ctr">
              <a:buNone/>
              <a:defRPr sz="1600"/>
            </a:lvl1pPr>
            <a:lvl2pPr marL="287020" indent="0" algn="ctr">
              <a:buNone/>
              <a:defRPr sz="1200"/>
            </a:lvl2pPr>
            <a:lvl3pPr marL="574040" indent="0" algn="ctr">
              <a:buNone/>
              <a:defRPr sz="1200"/>
            </a:lvl3pPr>
            <a:lvl4pPr marL="861060" indent="0" algn="ctr">
              <a:buNone/>
              <a:defRPr sz="1100"/>
            </a:lvl4pPr>
            <a:lvl5pPr marL="1148080" indent="0" algn="ctr">
              <a:buNone/>
              <a:defRPr sz="1100"/>
            </a:lvl5pPr>
            <a:lvl6pPr marL="1435100" indent="0" algn="ctr">
              <a:buNone/>
              <a:defRPr sz="1100"/>
            </a:lvl6pPr>
            <a:lvl7pPr marL="1722120" indent="0" algn="ctr">
              <a:buNone/>
              <a:defRPr sz="1100"/>
            </a:lvl7pPr>
            <a:lvl8pPr marL="2009140" indent="0" algn="ctr">
              <a:buNone/>
              <a:defRPr sz="1100"/>
            </a:lvl8pPr>
            <a:lvl9pPr marL="2295525" indent="0" algn="ctr">
              <a:buNone/>
              <a:defRPr sz="11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06C9A41-D864-428D-9C31-5294F3735FA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661447-7998-46BF-B95E-D71DBFFC4D6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3872" y="92928"/>
            <a:ext cx="2110755" cy="4675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8257" y="92928"/>
            <a:ext cx="6228458" cy="4675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14C122-CBE5-46C5-AE21-5F2E3318462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521970" y="4767263"/>
            <a:ext cx="2057400" cy="273844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BFCE12-62F8-4935-B4B3-E8FB1AC9A4A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64" y="1282528"/>
            <a:ext cx="7887146" cy="21389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964" y="3442396"/>
            <a:ext cx="7887146" cy="1125141"/>
          </a:xfrm>
        </p:spPr>
        <p:txBody>
          <a:bodyPr/>
          <a:lstStyle>
            <a:lvl1pPr marL="0" indent="0">
              <a:buNone/>
              <a:defRPr sz="1600"/>
            </a:lvl1pPr>
            <a:lvl2pPr marL="287020" indent="0">
              <a:buNone/>
              <a:defRPr sz="1200"/>
            </a:lvl2pPr>
            <a:lvl3pPr marL="574040" indent="0">
              <a:buNone/>
              <a:defRPr sz="1200"/>
            </a:lvl3pPr>
            <a:lvl4pPr marL="861060" indent="0">
              <a:buNone/>
              <a:defRPr sz="1100"/>
            </a:lvl4pPr>
            <a:lvl5pPr marL="1148080" indent="0">
              <a:buNone/>
              <a:defRPr sz="1100"/>
            </a:lvl5pPr>
            <a:lvl6pPr marL="1435100" indent="0">
              <a:buNone/>
              <a:defRPr sz="1100"/>
            </a:lvl6pPr>
            <a:lvl7pPr marL="1722120" indent="0">
              <a:buNone/>
              <a:defRPr sz="1100"/>
            </a:lvl7pPr>
            <a:lvl8pPr marL="2009140" indent="0">
              <a:buNone/>
              <a:defRPr sz="1100"/>
            </a:lvl8pPr>
            <a:lvl9pPr marL="2295525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B6FB98-0011-4161-BE35-0A73E2FACDA8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8258" y="719117"/>
            <a:ext cx="4169049" cy="4049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4463" y="719117"/>
            <a:ext cx="4170164" cy="40493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BF4A6C-FF74-409E-AF94-9AA6BEC52E2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5" y="273752"/>
            <a:ext cx="7887146" cy="9945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544" y="1260762"/>
            <a:ext cx="3868788" cy="617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287020" indent="0">
              <a:buNone/>
              <a:defRPr sz="1200" b="1"/>
            </a:lvl2pPr>
            <a:lvl3pPr marL="574040" indent="0">
              <a:buNone/>
              <a:defRPr sz="1200" b="1"/>
            </a:lvl3pPr>
            <a:lvl4pPr marL="861060" indent="0">
              <a:buNone/>
              <a:defRPr sz="1100" b="1"/>
            </a:lvl4pPr>
            <a:lvl5pPr marL="1148080" indent="0">
              <a:buNone/>
              <a:defRPr sz="1100" b="1"/>
            </a:lvl5pPr>
            <a:lvl6pPr marL="1435100" indent="0">
              <a:buNone/>
              <a:defRPr sz="1100" b="1"/>
            </a:lvl6pPr>
            <a:lvl7pPr marL="1722120" indent="0">
              <a:buNone/>
              <a:defRPr sz="1100" b="1"/>
            </a:lvl7pPr>
            <a:lvl8pPr marL="2009140" indent="0">
              <a:buNone/>
              <a:defRPr sz="1100" b="1"/>
            </a:lvl8pPr>
            <a:lvl9pPr marL="2295525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44" y="1878582"/>
            <a:ext cx="3868788" cy="2763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8928" y="1260762"/>
            <a:ext cx="3887762" cy="617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287020" indent="0">
              <a:buNone/>
              <a:defRPr sz="1200" b="1"/>
            </a:lvl2pPr>
            <a:lvl3pPr marL="574040" indent="0">
              <a:buNone/>
              <a:defRPr sz="1200" b="1"/>
            </a:lvl3pPr>
            <a:lvl4pPr marL="861060" indent="0">
              <a:buNone/>
              <a:defRPr sz="1100" b="1"/>
            </a:lvl4pPr>
            <a:lvl5pPr marL="1148080" indent="0">
              <a:buNone/>
              <a:defRPr sz="1100" b="1"/>
            </a:lvl5pPr>
            <a:lvl6pPr marL="1435100" indent="0">
              <a:buNone/>
              <a:defRPr sz="1100" b="1"/>
            </a:lvl6pPr>
            <a:lvl7pPr marL="1722120" indent="0">
              <a:buNone/>
              <a:defRPr sz="1100" b="1"/>
            </a:lvl7pPr>
            <a:lvl8pPr marL="2009140" indent="0">
              <a:buNone/>
              <a:defRPr sz="1100" b="1"/>
            </a:lvl8pPr>
            <a:lvl9pPr marL="2295525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8928" y="1878582"/>
            <a:ext cx="3887762" cy="27634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2642A5-B4C1-490D-823B-6F62026E5D0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B72306-FD3C-4756-B3FD-766F3400AAC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6FCE69C-6874-463F-8672-A48ADE6CA405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4" y="343235"/>
            <a:ext cx="2949029" cy="1199650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65" y="740886"/>
            <a:ext cx="4628926" cy="365503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544" y="1542881"/>
            <a:ext cx="2949029" cy="2858895"/>
          </a:xfrm>
        </p:spPr>
        <p:txBody>
          <a:bodyPr/>
          <a:lstStyle>
            <a:lvl1pPr marL="0" indent="0">
              <a:buNone/>
              <a:defRPr sz="1100"/>
            </a:lvl1pPr>
            <a:lvl2pPr marL="287020" indent="0">
              <a:buNone/>
              <a:defRPr sz="900"/>
            </a:lvl2pPr>
            <a:lvl3pPr marL="574040" indent="0">
              <a:buNone/>
              <a:defRPr sz="700"/>
            </a:lvl3pPr>
            <a:lvl4pPr marL="861060" indent="0">
              <a:buNone/>
              <a:defRPr sz="700"/>
            </a:lvl4pPr>
            <a:lvl5pPr marL="1148080" indent="0">
              <a:buNone/>
              <a:defRPr sz="700"/>
            </a:lvl5pPr>
            <a:lvl6pPr marL="1435100" indent="0">
              <a:buNone/>
              <a:defRPr sz="700"/>
            </a:lvl6pPr>
            <a:lvl7pPr marL="1722120" indent="0">
              <a:buNone/>
              <a:defRPr sz="700"/>
            </a:lvl7pPr>
            <a:lvl8pPr marL="2009140" indent="0">
              <a:buNone/>
              <a:defRPr sz="700"/>
            </a:lvl8pPr>
            <a:lvl9pPr marL="229552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A9E2C9-38C0-4E05-A9A0-7FD9158DBDA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44" y="343235"/>
            <a:ext cx="2949029" cy="1199650"/>
          </a:xfrm>
        </p:spPr>
        <p:txBody>
          <a:bodyPr anchor="b"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65" y="740886"/>
            <a:ext cx="4628926" cy="3655035"/>
          </a:xfrm>
        </p:spPr>
        <p:txBody>
          <a:bodyPr/>
          <a:lstStyle>
            <a:lvl1pPr marL="0" indent="0">
              <a:buNone/>
              <a:defRPr sz="2100"/>
            </a:lvl1pPr>
            <a:lvl2pPr marL="287020" indent="0">
              <a:buNone/>
              <a:defRPr sz="1800"/>
            </a:lvl2pPr>
            <a:lvl3pPr marL="574040" indent="0">
              <a:buNone/>
              <a:defRPr sz="1600"/>
            </a:lvl3pPr>
            <a:lvl4pPr marL="861060" indent="0">
              <a:buNone/>
              <a:defRPr sz="1200"/>
            </a:lvl4pPr>
            <a:lvl5pPr marL="1148080" indent="0">
              <a:buNone/>
              <a:defRPr sz="1200"/>
            </a:lvl5pPr>
            <a:lvl6pPr marL="1435100" indent="0">
              <a:buNone/>
              <a:defRPr sz="1200"/>
            </a:lvl6pPr>
            <a:lvl7pPr marL="1722120" indent="0">
              <a:buNone/>
              <a:defRPr sz="1200"/>
            </a:lvl7pPr>
            <a:lvl8pPr marL="2009140" indent="0">
              <a:buNone/>
              <a:defRPr sz="1200"/>
            </a:lvl8pPr>
            <a:lvl9pPr marL="2295525" indent="0">
              <a:buNone/>
              <a:defRPr sz="1200"/>
            </a:lvl9pPr>
          </a:lstStyle>
          <a:p>
            <a:pPr lvl="0"/>
            <a:endParaRPr lang="en-US" noProof="0">
              <a:sym typeface="Helvetica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544" y="1542881"/>
            <a:ext cx="2949029" cy="2858895"/>
          </a:xfrm>
        </p:spPr>
        <p:txBody>
          <a:bodyPr/>
          <a:lstStyle>
            <a:lvl1pPr marL="0" indent="0">
              <a:buNone/>
              <a:defRPr sz="1100"/>
            </a:lvl1pPr>
            <a:lvl2pPr marL="287020" indent="0">
              <a:buNone/>
              <a:defRPr sz="900"/>
            </a:lvl2pPr>
            <a:lvl3pPr marL="574040" indent="0">
              <a:buNone/>
              <a:defRPr sz="700"/>
            </a:lvl3pPr>
            <a:lvl4pPr marL="861060" indent="0">
              <a:buNone/>
              <a:defRPr sz="700"/>
            </a:lvl4pPr>
            <a:lvl5pPr marL="1148080" indent="0">
              <a:buNone/>
              <a:defRPr sz="700"/>
            </a:lvl5pPr>
            <a:lvl6pPr marL="1435100" indent="0">
              <a:buNone/>
              <a:defRPr sz="700"/>
            </a:lvl6pPr>
            <a:lvl7pPr marL="1722120" indent="0">
              <a:buNone/>
              <a:defRPr sz="700"/>
            </a:lvl7pPr>
            <a:lvl8pPr marL="2009140" indent="0">
              <a:buNone/>
              <a:defRPr sz="700"/>
            </a:lvl8pPr>
            <a:lvl9pPr marL="2295525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709096-912F-4774-8F9C-D173966EA403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body" idx="1"/>
          </p:nvPr>
        </p:nvSpPr>
        <p:spPr bwMode="auto">
          <a:xfrm>
            <a:off x="347663" y="719138"/>
            <a:ext cx="8447087" cy="404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1886" tIns="31886" rIns="31886" bIns="31886" numCol="1" anchor="t" anchorCtr="0" compatLnSpc="1"/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Template text styles</a:t>
            </a:r>
            <a:endParaRPr lang="en-US" altLang="en-US">
              <a:sym typeface="Helvetica" panose="020B0604020202020204" pitchFamily="34" charset="0"/>
            </a:endParaRPr>
          </a:p>
          <a:p>
            <a:pPr lvl="1"/>
            <a:r>
              <a:rPr lang="en-US" altLang="en-US">
                <a:sym typeface="Helvetica" panose="020B0604020202020204" pitchFamily="34" charset="0"/>
              </a:rPr>
              <a:t>Second level</a:t>
            </a:r>
            <a:endParaRPr lang="en-US" altLang="en-US">
              <a:sym typeface="Helvetica" panose="020B0604020202020204" pitchFamily="34" charset="0"/>
            </a:endParaRPr>
          </a:p>
          <a:p>
            <a:pPr lvl="2"/>
            <a:r>
              <a:rPr lang="en-US" altLang="en-US">
                <a:sym typeface="Helvetica" panose="020B0604020202020204" pitchFamily="34" charset="0"/>
              </a:rPr>
              <a:t>Third level</a:t>
            </a:r>
            <a:endParaRPr lang="en-US" altLang="en-US">
              <a:sym typeface="Helvetica" panose="020B0604020202020204" pitchFamily="34" charset="0"/>
            </a:endParaRPr>
          </a:p>
          <a:p>
            <a:pPr lvl="3"/>
            <a:r>
              <a:rPr lang="en-US" altLang="en-US">
                <a:sym typeface="Helvetica" panose="020B0604020202020204" pitchFamily="34" charset="0"/>
              </a:rPr>
              <a:t>Fourth level</a:t>
            </a:r>
            <a:endParaRPr lang="en-US" altLang="en-US">
              <a:sym typeface="Helvetica" panose="020B0604020202020204" pitchFamily="34" charset="0"/>
            </a:endParaRPr>
          </a:p>
          <a:p>
            <a:pPr lvl="4"/>
            <a:r>
              <a:rPr lang="en-US" altLang="en-US">
                <a:sym typeface="Helvetica" panose="020B0604020202020204" pitchFamily="34" charset="0"/>
              </a:rPr>
              <a:t>Fifth level</a:t>
            </a:r>
            <a:endParaRPr lang="en-US" altLang="en-US">
              <a:sym typeface="Helvetica" panose="020B0604020202020204" pitchFamily="34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title"/>
          </p:nvPr>
        </p:nvSpPr>
        <p:spPr bwMode="auto">
          <a:xfrm>
            <a:off x="500063" y="93663"/>
            <a:ext cx="8143875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31886" tIns="31886" rIns="31886" bIns="31886" numCol="1" anchor="t" anchorCtr="0" compatLnSpc="1"/>
          <a:lstStyle/>
          <a:p>
            <a:pPr lvl="0"/>
            <a:r>
              <a:rPr lang="en-US" altLang="en-US">
                <a:sym typeface="Helvetica" panose="020B0604020202020204" pitchFamily="34" charset="0"/>
              </a:rPr>
              <a:t>Click to edit Template title style</a:t>
            </a:r>
            <a:endParaRPr lang="en-US" altLang="en-US">
              <a:sym typeface="Helvetica" panose="020B0604020202020204" pitchFamily="34" charset="0"/>
            </a:endParaRPr>
          </a:p>
        </p:txBody>
      </p:sp>
      <p:pic>
        <p:nvPicPr>
          <p:cNvPr id="1028" name="Picture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8" y="69850"/>
            <a:ext cx="18510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341313" y="588963"/>
            <a:ext cx="84597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1886" tIns="31886" rIns="31886" bIns="31886" anchor="ctr"/>
          <a:lstStyle/>
          <a:p>
            <a:endParaRPr lang="en-US"/>
          </a:p>
        </p:txBody>
      </p:sp>
      <p:sp>
        <p:nvSpPr>
          <p:cNvPr id="2" name="Rectangle 5"/>
          <p:cNvSpPr>
            <a:spLocks noGrp="1"/>
          </p:cNvSpPr>
          <p:nvPr>
            <p:ph type="sldNum" sz="quarter" idx="2"/>
          </p:nvPr>
        </p:nvSpPr>
        <p:spPr bwMode="auto">
          <a:xfrm>
            <a:off x="4460875" y="4808538"/>
            <a:ext cx="215900" cy="1730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31886" tIns="31886" rIns="31886" bIns="31886" numCol="1" anchor="b" anchorCtr="0" compatLnSpc="1"/>
          <a:lstStyle>
            <a:lvl1pPr algn="ctr" defTabSz="1090930" eaLnBrk="1">
              <a:defRPr sz="900">
                <a:solidFill>
                  <a:srgbClr val="5E5E5E"/>
                </a:solidFill>
                <a:latin typeface="Graphik" charset="0"/>
                <a:ea typeface="Graphik" charset="0"/>
                <a:cs typeface="Graphik" charset="0"/>
                <a:sym typeface="Graphik" charset="0"/>
              </a:defRPr>
            </a:lvl1pPr>
          </a:lstStyle>
          <a:p>
            <a:fld id="{B78101D5-FE84-44C9-AB30-8CA2B182F501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 kern="1200">
          <a:solidFill>
            <a:srgbClr val="AE0428"/>
          </a:solidFill>
          <a:latin typeface="+mj-lt"/>
          <a:ea typeface="+mj-ea"/>
          <a:cs typeface="+mj-cs"/>
          <a:sym typeface="Helvetica" panose="020B0604020202020204" pitchFamily="34" charset="0"/>
        </a:defRPr>
      </a:lvl1pPr>
      <a:lvl2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1090930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28702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57404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86106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1148080" algn="l" defTabSz="1092200" rtl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rgbClr val="AE0428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marL="263525" indent="-263525" algn="l" defTabSz="1090930" rtl="0" eaLnBrk="0" fontAlgn="base" hangingPunct="0">
        <a:spcBef>
          <a:spcPts val="1250"/>
        </a:spcBef>
        <a:spcAft>
          <a:spcPct val="0"/>
        </a:spcAft>
        <a:buSzPct val="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1pPr>
      <a:lvl2pPr marL="494030" indent="-246380" algn="l" defTabSz="1090930" rtl="0" eaLnBrk="0" fontAlgn="base" hangingPunct="0">
        <a:spcBef>
          <a:spcPts val="1250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2pPr>
      <a:lvl3pPr marL="739775" indent="-246380" algn="l" defTabSz="1090930" rtl="0" eaLnBrk="0" fontAlgn="base" hangingPunct="0">
        <a:spcBef>
          <a:spcPts val="1250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3pPr>
      <a:lvl4pPr marL="987425" indent="-246380" algn="l" defTabSz="1090930" rtl="0" eaLnBrk="0" fontAlgn="base" hangingPunct="0">
        <a:spcBef>
          <a:spcPts val="1250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4pPr>
      <a:lvl5pPr marL="1235075" indent="-246380" algn="l" defTabSz="1090930" rtl="0" eaLnBrk="0" fontAlgn="base" hangingPunct="0">
        <a:spcBef>
          <a:spcPts val="1250"/>
        </a:spcBef>
        <a:spcAft>
          <a:spcPct val="0"/>
        </a:spcAft>
        <a:buSzPct val="175000"/>
        <a:buChar char="•"/>
        <a:defRPr sz="1900" kern="1200">
          <a:solidFill>
            <a:srgbClr val="000000"/>
          </a:solidFill>
          <a:latin typeface="+mn-lt"/>
          <a:ea typeface="+mn-ea"/>
          <a:cs typeface="+mn-cs"/>
          <a:sym typeface="Helvetica" panose="020B0604020202020204" pitchFamily="34" charset="0"/>
        </a:defRPr>
      </a:lvl5pPr>
      <a:lvl6pPr marL="1578610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65630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015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9035" indent="-143510" algn="l" defTabSz="574040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2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404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6106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08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10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12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140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295525" algn="l" defTabSz="57404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hyperlink" Target="https://www.bilibili.com/video/BV1JZ4y1y7nz/?spm_id_from=333.337.search-card.all.click&amp;vd_source=845c4b381835c3339ab8f86c92fb7bc3&#13;" TargetMode="External"/><Relationship Id="rId1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jpeg"/><Relationship Id="rId2" Type="http://schemas.openxmlformats.org/officeDocument/2006/relationships/image" Target="../media/image39.webp"/><Relationship Id="rId1" Type="http://schemas.openxmlformats.org/officeDocument/2006/relationships/tags" Target="../tags/tag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11.png"/><Relationship Id="rId1" Type="http://schemas.openxmlformats.org/officeDocument/2006/relationships/hyperlink" Target="https://www.youtube.com/watch?v=0MEt7CHeFz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web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openxmlformats.org/officeDocument/2006/relationships/hyperlink" Target="https://www.bilibili.com/video/BV1U34y1X7cZ/?spm_id_from=333.337.search-card.all.click&#13;" TargetMode="External"/><Relationship Id="rId2" Type="http://schemas.openxmlformats.org/officeDocument/2006/relationships/hyperlink" Target="https://www.bilibili.com/video/BV1hx4y1771o/?spm_id_from=333.337.search-card.all.click&amp;vd_source=845c4b381835c3339ab8f86c92fb7bc3&#13;" TargetMode="External"/><Relationship Id="rId10" Type="http://schemas.openxmlformats.org/officeDocument/2006/relationships/notesSlide" Target="../notesSlides/notesSlide2.xml"/><Relationship Id="rId1" Type="http://schemas.openxmlformats.org/officeDocument/2006/relationships/hyperlink" Target="https://en.wikipedia.org/wiki/WDR_paper_comput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hyperlink" Target="https://peterhigginson.co.uk/lmc/?F5=02-Nov-25_13:27:54" TargetMode="Externa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/>
          </p:cNvSpPr>
          <p:nvPr>
            <p:ph type="ctrTitle"/>
          </p:nvPr>
        </p:nvSpPr>
        <p:spPr>
          <a:xfrm>
            <a:off x="500063" y="1158875"/>
            <a:ext cx="8143875" cy="568325"/>
          </a:xfrm>
        </p:spPr>
        <p:txBody>
          <a:bodyPr/>
          <a:lstStyle/>
          <a:p>
            <a:pPr eaLnBrk="1">
              <a:lnSpc>
                <a:spcPct val="80000"/>
              </a:lnSpc>
            </a:pPr>
            <a:r>
              <a:rPr lang="en-US" altLang="en-US" sz="2800" dirty="0"/>
              <a:t>DTS207TC Database Development and Design</a:t>
            </a:r>
            <a:endParaRPr lang="en-US" altLang="en-US" sz="2800" dirty="0"/>
          </a:p>
        </p:txBody>
      </p:sp>
      <p:sp>
        <p:nvSpPr>
          <p:cNvPr id="2051" name="Rectangle 2"/>
          <p:cNvSpPr>
            <a:spLocks noGrp="1"/>
          </p:cNvSpPr>
          <p:nvPr>
            <p:ph type="subTitle" sz="quarter" idx="1"/>
          </p:nvPr>
        </p:nvSpPr>
        <p:spPr>
          <a:xfrm>
            <a:off x="500063" y="2428240"/>
            <a:ext cx="8143875" cy="385763"/>
          </a:xfrm>
        </p:spPr>
        <p:txBody>
          <a:bodyPr/>
          <a:lstStyle/>
          <a:p>
            <a:pPr defTabSz="365125" eaLnBrk="1">
              <a:spcBef>
                <a:spcPct val="0"/>
              </a:spcBef>
              <a:buSzTx/>
            </a:pPr>
            <a:r>
              <a:rPr lang="en-US" altLang="zh-CN" sz="2100" b="1" dirty="0">
                <a:solidFill>
                  <a:srgbClr val="AE0428"/>
                </a:solidFill>
                <a:ea typeface="宋体" panose="02010600030101010101" pitchFamily="2" charset="-122"/>
              </a:rPr>
              <a:t>Lecture 8</a:t>
            </a:r>
            <a:endParaRPr lang="en-US" altLang="zh-CN" sz="2100" b="1" dirty="0">
              <a:solidFill>
                <a:srgbClr val="AE0428"/>
              </a:solidFill>
              <a:ea typeface="宋体" panose="02010600030101010101" pitchFamily="2" charset="-122"/>
            </a:endParaRPr>
          </a:p>
          <a:p>
            <a:pPr algn="ctr" defTabSz="365125" eaLnBrk="1">
              <a:buClrTx/>
              <a:buSzTx/>
              <a:buFontTx/>
            </a:pPr>
            <a:r>
              <a:rPr lang="en-US" altLang="zh-CN" sz="2100" b="1" dirty="0">
                <a:solidFill>
                  <a:srgbClr val="AE0428"/>
                </a:solidFill>
                <a:ea typeface="宋体" panose="02010600030101010101" pitchFamily="2" charset="-122"/>
                <a:sym typeface="+mn-ea"/>
              </a:rPr>
              <a:t>More UML</a:t>
            </a:r>
            <a:endParaRPr lang="en-US" altLang="zh-CN" sz="2100" b="1" dirty="0">
              <a:solidFill>
                <a:srgbClr val="AE0428"/>
              </a:solidFill>
              <a:ea typeface="宋体" panose="02010600030101010101" pitchFamily="2" charset="-122"/>
              <a:sym typeface="+mn-ea"/>
            </a:endParaRPr>
          </a:p>
          <a:p>
            <a:pPr algn="ctr" defTabSz="365125" eaLnBrk="1">
              <a:buClrTx/>
              <a:buSzTx/>
              <a:buFontTx/>
            </a:pPr>
            <a:r>
              <a:rPr lang="en-US" altLang="zh-CN" sz="2100" b="1" dirty="0">
                <a:solidFill>
                  <a:srgbClr val="AE0428"/>
                </a:solidFill>
                <a:ea typeface="宋体" panose="02010600030101010101" pitchFamily="2" charset="-122"/>
                <a:sym typeface="+mn-ea"/>
              </a:rPr>
              <a:t>Chap 12. Physical Storage System*</a:t>
            </a:r>
            <a:endParaRPr lang="en-US" altLang="zh-CN" sz="2100" b="1" dirty="0">
              <a:solidFill>
                <a:srgbClr val="AE0428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2052" name="Text Box 3"/>
          <p:cNvSpPr txBox="1"/>
          <p:nvPr/>
        </p:nvSpPr>
        <p:spPr bwMode="auto">
          <a:xfrm>
            <a:off x="500063" y="4435475"/>
            <a:ext cx="81438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1886" tIns="31886" rIns="31886" bIns="31886"/>
          <a:lstStyle>
            <a:lvl1pPr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 defTabSz="586105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58610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/>
            <a:r>
              <a:rPr lang="en-US" altLang="zh-CN" sz="1200">
                <a:latin typeface="Helvetica" panose="020B0604020202020204" pitchFamily="34" charset="0"/>
                <a:ea typeface="宋体" panose="02010600030101010101" pitchFamily="2" charset="-122"/>
                <a:sym typeface="Helvetica" panose="020B0604020202020204" pitchFamily="34" charset="0"/>
              </a:rPr>
              <a:t>Di Zhang</a:t>
            </a:r>
            <a:r>
              <a:rPr lang="en-US" altLang="en-US" sz="120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, Autumn 2025</a:t>
            </a:r>
            <a:endParaRPr lang="en-US" alt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9140" y="4832350"/>
            <a:ext cx="30480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AE0428"/>
                </a:solidFill>
                <a:ea typeface="宋体" panose="02010600030101010101" pitchFamily="2" charset="-122"/>
                <a:sym typeface="+mn-ea"/>
              </a:rPr>
              <a:t>Titles with * will not be assessed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81455" y="951865"/>
            <a:ext cx="30480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Hello world</a:t>
            </a:r>
            <a:endParaRPr lang="en-US" altLang="en-US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2513013"/>
            <a:ext cx="7053263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131888"/>
            <a:ext cx="3335338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908175" y="4443413"/>
            <a:ext cx="5014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396" tIns="28697" rIns="57396" bIns="28697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1600">
                <a:solidFill>
                  <a:schemeClr val="accent1"/>
                </a:solidFill>
              </a:rPr>
              <a:t>Q: Anyone knows differences between C and Python?</a:t>
            </a:r>
            <a:endParaRPr lang="en-US" altLang="en-US" sz="1600">
              <a:solidFill>
                <a:schemeClr val="accent1"/>
              </a:solidFill>
            </a:endParaRPr>
          </a:p>
        </p:txBody>
      </p:sp>
      <p:pic>
        <p:nvPicPr>
          <p:cNvPr id="25607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2428875"/>
            <a:ext cx="277177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8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579813"/>
            <a:ext cx="1233488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9" name="TextBox 2"/>
          <p:cNvSpPr txBox="1">
            <a:spLocks noChangeArrowheads="1"/>
          </p:cNvSpPr>
          <p:nvPr/>
        </p:nvSpPr>
        <p:spPr bwMode="auto">
          <a:xfrm>
            <a:off x="1835150" y="3579813"/>
            <a:ext cx="99536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zh-CN" i="1">
                <a:ea typeface="宋体" panose="02010600030101010101" pitchFamily="2" charset="-122"/>
              </a:rPr>
              <a:t>Dealing with </a:t>
            </a:r>
            <a:endParaRPr lang="en-US" altLang="zh-CN" i="1">
              <a:ea typeface="宋体" panose="02010600030101010101" pitchFamily="2" charset="-122"/>
            </a:endParaRPr>
          </a:p>
          <a:p>
            <a:r>
              <a:rPr lang="en-US" altLang="en-US" i="1"/>
              <a:t>#include</a:t>
            </a:r>
            <a:endParaRPr lang="en-US" altLang="en-US" i="1"/>
          </a:p>
        </p:txBody>
      </p:sp>
      <p:sp>
        <p:nvSpPr>
          <p:cNvPr id="25610" name="AutoShape 11" descr="Pantechelearning - Interpreter Vs Compiler : Differences Between Interpreter  and Compiler We generally write a computer program using a high-level  language. A high-level language is one that is understandable by us, humans."/>
          <p:cNvSpPr>
            <a:spLocks noChangeAspect="1" noChangeArrowheads="1"/>
          </p:cNvSpPr>
          <p:nvPr/>
        </p:nvSpPr>
        <p:spPr bwMode="auto">
          <a:xfrm>
            <a:off x="88900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endParaRPr lang="en-US" altLang="en-US"/>
          </a:p>
        </p:txBody>
      </p:sp>
      <p:sp>
        <p:nvSpPr>
          <p:cNvPr id="25611" name="AutoShape 13" descr="Pantechelearning - Interpreter Vs Compiler : Differences Between Interpreter  and Compiler We generally write a computer program using a high-level  language. A high-level language is one that is understandable by us, humans."/>
          <p:cNvSpPr>
            <a:spLocks noChangeAspect="1" noChangeArrowheads="1"/>
          </p:cNvSpPr>
          <p:nvPr/>
        </p:nvSpPr>
        <p:spPr bwMode="auto">
          <a:xfrm>
            <a:off x="241300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endParaRPr lang="en-US" altLang="en-US"/>
          </a:p>
        </p:txBody>
      </p:sp>
      <p:pic>
        <p:nvPicPr>
          <p:cNvPr id="256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68338"/>
            <a:ext cx="2355850" cy="204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Hello world</a:t>
            </a:r>
            <a:endParaRPr lang="en-US" altLang="en-US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47663" y="4291013"/>
            <a:ext cx="8447087" cy="801687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/>
              <a:t>1. Shell </a:t>
            </a:r>
            <a:r>
              <a:rPr lang="en-US" altLang="zh-CN">
                <a:ea typeface="宋体" panose="02010600030101010101" pitchFamily="2" charset="-122"/>
              </a:rPr>
              <a:t>reads the hello command into memory from the keyboard.</a:t>
            </a:r>
            <a:endParaRPr lang="en-US" altLang="en-US"/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798513"/>
            <a:ext cx="492125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684588"/>
            <a:ext cx="165417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Hello world</a:t>
            </a:r>
            <a:endParaRPr lang="en-US" altLang="en-US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47663" y="4319588"/>
            <a:ext cx="8447087" cy="4492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/>
              <a:t>2. OS loads the executable from disk into main memory.</a:t>
            </a:r>
            <a:endParaRPr lang="en-US" altLang="en-US"/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946150"/>
            <a:ext cx="63754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Example: Hello world</a:t>
            </a:r>
            <a:endParaRPr lang="en-US" altLang="en-US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347663" y="4014788"/>
            <a:ext cx="8447087" cy="7540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/>
              <a:t>3. The OS prepares the program, which then executes itself and writes the output string from memory to the display.</a:t>
            </a:r>
            <a:endParaRPr lang="en-US" altLang="en-US"/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749300"/>
            <a:ext cx="62103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Classification of Physical Storage Media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188" y="3362643"/>
            <a:ext cx="8447087" cy="4049712"/>
          </a:xfrm>
        </p:spPr>
        <p:txBody>
          <a:bodyPr/>
          <a:p>
            <a:pPr latinLnBrk="0"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>
                <a:sym typeface="+mn-ea"/>
              </a:rPr>
              <a:t>Can differentiate storage into:</a:t>
            </a:r>
            <a:endParaRPr lang="en-US" altLang="en-US" sz="1200" dirty="0"/>
          </a:p>
          <a:p>
            <a:pPr lvl="1" latinLnBrk="0">
              <a:spcBef>
                <a:spcPts val="0"/>
              </a:spcBef>
              <a:spcAft>
                <a:spcPts val="0"/>
              </a:spcAft>
            </a:pPr>
            <a:r>
              <a:rPr lang="en-US" altLang="en-US" sz="1200" b="1" dirty="0">
                <a:solidFill>
                  <a:srgbClr val="002060"/>
                </a:solidFill>
                <a:sym typeface="+mn-ea"/>
              </a:rPr>
              <a:t>volatile storage</a:t>
            </a:r>
            <a:r>
              <a:rPr lang="en-US" altLang="en-US" sz="1200" b="1" dirty="0">
                <a:sym typeface="+mn-ea"/>
              </a:rPr>
              <a:t>: </a:t>
            </a:r>
            <a:r>
              <a:rPr lang="en-US" altLang="en-US" sz="1200" dirty="0">
                <a:sym typeface="+mn-ea"/>
              </a:rPr>
              <a:t>loses contents when power is switched off</a:t>
            </a:r>
            <a:endParaRPr lang="en-US" altLang="en-US" sz="1200" dirty="0"/>
          </a:p>
          <a:p>
            <a:pPr lvl="1" latinLnBrk="0">
              <a:spcBef>
                <a:spcPts val="0"/>
              </a:spcBef>
              <a:spcAft>
                <a:spcPts val="0"/>
              </a:spcAft>
            </a:pPr>
            <a:r>
              <a:rPr lang="en-US" altLang="en-US" sz="1200" b="1" dirty="0">
                <a:solidFill>
                  <a:srgbClr val="002060"/>
                </a:solidFill>
                <a:sym typeface="+mn-ea"/>
              </a:rPr>
              <a:t>non-volatile storage</a:t>
            </a:r>
            <a:r>
              <a:rPr lang="en-US" altLang="en-US" sz="1200" dirty="0">
                <a:sym typeface="+mn-ea"/>
              </a:rPr>
              <a:t>: </a:t>
            </a:r>
            <a:endParaRPr lang="en-US" altLang="en-US" sz="1200" dirty="0"/>
          </a:p>
          <a:p>
            <a:pPr lvl="2" latinLnBrk="0"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>
                <a:sym typeface="+mn-ea"/>
              </a:rPr>
              <a:t>Contents persist even when power is switched off. </a:t>
            </a:r>
            <a:endParaRPr lang="en-US" altLang="en-US" sz="1200" dirty="0"/>
          </a:p>
          <a:p>
            <a:pPr lvl="2" latinLnBrk="0"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>
                <a:sym typeface="+mn-ea"/>
              </a:rPr>
              <a:t>Includes secondary and tertiary storage, as well as batter-backed up main-memory.</a:t>
            </a:r>
            <a:endParaRPr lang="en-US" altLang="en-US" sz="1200" dirty="0"/>
          </a:p>
          <a:p>
            <a:pPr latinLnBrk="0"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>
                <a:sym typeface="+mn-ea"/>
              </a:rPr>
              <a:t>Factors affecting choice of storage media include</a:t>
            </a:r>
            <a:endParaRPr lang="en-US" altLang="en-US" sz="1200" dirty="0"/>
          </a:p>
          <a:p>
            <a:pPr lvl="1" latinLnBrk="0"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>
                <a:sym typeface="+mn-ea"/>
              </a:rPr>
              <a:t>Speed with which data can be accessed</a:t>
            </a:r>
            <a:endParaRPr lang="en-US" altLang="en-US" sz="1200" dirty="0"/>
          </a:p>
          <a:p>
            <a:pPr lvl="1" latinLnBrk="0"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>
                <a:sym typeface="+mn-ea"/>
              </a:rPr>
              <a:t>Cost per unit of data</a:t>
            </a:r>
            <a:endParaRPr lang="en-US" altLang="en-US" sz="1200" dirty="0"/>
          </a:p>
          <a:p>
            <a:pPr lvl="1" latinLnBrk="0"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>
                <a:sym typeface="+mn-ea"/>
              </a:rPr>
              <a:t>Reliability</a:t>
            </a:r>
            <a:endParaRPr lang="en-US" altLang="en-US" sz="1200" dirty="0"/>
          </a:p>
          <a:p>
            <a:endParaRPr lang="en-US" altLang="en-US" sz="1200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899795" y="843280"/>
            <a:ext cx="2862580" cy="211645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57750" y="987425"/>
            <a:ext cx="2783205" cy="19234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Memory Hierarchy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3350260" cy="4049395"/>
          </a:xfrm>
        </p:spPr>
        <p:txBody>
          <a:bodyPr/>
          <a:p>
            <a:r>
              <a:rPr lang="en-US" altLang="zh-CN" sz="900"/>
              <a:t>What is the Memory Hierarchy?</a:t>
            </a:r>
            <a:endParaRPr lang="en-US" altLang="zh-CN" sz="900"/>
          </a:p>
          <a:p>
            <a:pPr lvl="1"/>
            <a:r>
              <a:rPr lang="en-US" altLang="zh-CN" sz="900"/>
              <a:t>A trade-off between Speed, Cost, and Capacity.</a:t>
            </a:r>
            <a:endParaRPr lang="en-US" altLang="zh-CN" sz="900"/>
          </a:p>
          <a:p>
            <a:pPr lvl="1"/>
            <a:r>
              <a:rPr lang="en-US" altLang="zh-CN" sz="900"/>
              <a:t>No single storage technology is optimal for all three.</a:t>
            </a:r>
            <a:endParaRPr lang="en-US" altLang="zh-CN" sz="900"/>
          </a:p>
          <a:p>
            <a:pPr lvl="1"/>
            <a:r>
              <a:rPr lang="en-US" altLang="zh-CN" sz="900"/>
              <a:t>The solution: A tiered system where data is moved between layers to create the illusion of a large, fast, and cheap memory.</a:t>
            </a:r>
            <a:endParaRPr lang="en-US" altLang="zh-CN" sz="900"/>
          </a:p>
          <a:p>
            <a:r>
              <a:rPr lang="en-US" altLang="zh-CN" sz="900"/>
              <a:t>Key Principles:</a:t>
            </a:r>
            <a:endParaRPr lang="en-US" altLang="zh-CN" sz="900"/>
          </a:p>
          <a:p>
            <a:pPr lvl="1"/>
            <a:r>
              <a:rPr lang="en-US" altLang="zh-CN" sz="900"/>
              <a:t>Locality of Reference:</a:t>
            </a:r>
            <a:endParaRPr lang="en-US" altLang="zh-CN" sz="900"/>
          </a:p>
          <a:p>
            <a:pPr lvl="2"/>
            <a:r>
              <a:rPr lang="en-US" altLang="zh-CN" sz="900"/>
              <a:t>Temporal Locality: Recently accessed data is likely to be accessed again soon.</a:t>
            </a:r>
            <a:endParaRPr lang="en-US" altLang="zh-CN" sz="900"/>
          </a:p>
          <a:p>
            <a:pPr lvl="2"/>
            <a:r>
              <a:rPr lang="en-US" altLang="zh-CN" sz="900"/>
              <a:t>Spatial Locality: Data near recently accessed data is likely to be accessed soon.</a:t>
            </a:r>
            <a:endParaRPr lang="en-US" altLang="zh-CN" sz="900"/>
          </a:p>
          <a:p>
            <a:pPr lvl="1"/>
            <a:r>
              <a:rPr lang="en-US" altLang="zh-CN" sz="900"/>
              <a:t>Caching: Storing copies of frequently used data in faster storage.</a:t>
            </a:r>
            <a:endParaRPr lang="en-US" altLang="zh-CN" sz="9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698240" y="611505"/>
            <a:ext cx="5379085" cy="39198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CPU Register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3242945" cy="4049395"/>
          </a:xfrm>
        </p:spPr>
        <p:txBody>
          <a:bodyPr/>
          <a:p>
            <a:r>
              <a:rPr lang="en-US" altLang="zh-CN" sz="1000"/>
              <a:t>Location: Inside the CPU core.</a:t>
            </a:r>
            <a:endParaRPr lang="en-US" altLang="zh-CN" sz="1000"/>
          </a:p>
          <a:p>
            <a:r>
              <a:rPr lang="en-US" altLang="zh-CN" sz="1000"/>
              <a:t>Function: Hold the data the CPU is currently processing (e.g., operands for arithmetic operations, memory addresses).</a:t>
            </a:r>
            <a:endParaRPr lang="en-US" altLang="zh-CN" sz="1000"/>
          </a:p>
          <a:p>
            <a:r>
              <a:rPr lang="en-US" altLang="zh-CN" sz="1000"/>
              <a:t>Key Characteristics:</a:t>
            </a:r>
            <a:endParaRPr lang="en-US" altLang="zh-CN" sz="1000"/>
          </a:p>
          <a:p>
            <a:pPr lvl="1"/>
            <a:r>
              <a:rPr lang="en-US" altLang="zh-CN" sz="1000"/>
              <a:t>Speed: Fastest memory, operates at CPU clock speed (nanoseconds).</a:t>
            </a:r>
            <a:endParaRPr lang="en-US" altLang="zh-CN" sz="1000"/>
          </a:p>
          <a:p>
            <a:pPr lvl="1"/>
            <a:r>
              <a:rPr lang="en-US" altLang="zh-CN" sz="1000"/>
              <a:t>Size: Smallest capacity (typically a few hundred to a few thousand bytes).</a:t>
            </a:r>
            <a:endParaRPr lang="en-US" altLang="zh-CN" sz="1000"/>
          </a:p>
          <a:p>
            <a:pPr lvl="1"/>
            <a:r>
              <a:rPr lang="en-US" altLang="zh-CN" sz="1000"/>
              <a:t>Volatility: Volatile (loses data without power).</a:t>
            </a:r>
            <a:endParaRPr lang="en-US" altLang="zh-CN" sz="1000"/>
          </a:p>
          <a:p>
            <a:pPr lvl="1"/>
            <a:r>
              <a:rPr lang="en-US" altLang="zh-CN" sz="1000"/>
              <a:t>Cost: Most expensive per bit.</a:t>
            </a:r>
            <a:endParaRPr lang="en-US" altLang="zh-CN" sz="1000"/>
          </a:p>
          <a:p>
            <a:pPr lvl="1"/>
            <a:r>
              <a:rPr lang="en-US" altLang="zh-CN" sz="1000"/>
              <a:t>Managed by: The compiler and the CPU hardware.</a:t>
            </a:r>
            <a:endParaRPr lang="en-US" altLang="zh-CN" sz="1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779520" y="719455"/>
            <a:ext cx="4338955" cy="3408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54830" y="4227513"/>
            <a:ext cx="5080000" cy="27559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600"/>
              </a:spcBef>
              <a:spcAft>
                <a:spcPts val="400"/>
              </a:spcAft>
            </a:pPr>
            <a:r>
              <a:rPr lang="en-US" altLang="zh-CN" sz="1200" b="1">
                <a:solidFill>
                  <a:srgbClr val="333333"/>
                </a:solidFill>
                <a:latin typeface="Arial" panose="020B0604020202020204"/>
                <a:ea typeface="Arial" panose="020B0604020202020204"/>
              </a:rPr>
              <a:t>The Intel 8086 processor's registers</a:t>
            </a:r>
            <a:endParaRPr lang="en-US" altLang="zh-CN" sz="1200" b="1">
              <a:solidFill>
                <a:srgbClr val="333333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Cache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4299585" cy="4049395"/>
          </a:xfrm>
        </p:spPr>
        <p:txBody>
          <a:bodyPr/>
          <a:p>
            <a:r>
              <a:rPr lang="en-US" altLang="zh-CN" sz="1000"/>
              <a:t>Location: On the CPU chip (L1, L2) or nearby (L3).</a:t>
            </a:r>
            <a:endParaRPr lang="en-US" altLang="zh-CN" sz="1000"/>
          </a:p>
          <a:p>
            <a:pPr lvl="1"/>
            <a:r>
              <a:rPr lang="en-US" altLang="zh-CN" sz="1000"/>
              <a:t>Function: A buffer between the CPU and main memory. It holds copies of frequently used data from main memory to reduce access latency.</a:t>
            </a:r>
            <a:endParaRPr lang="en-US" altLang="zh-CN" sz="1000"/>
          </a:p>
          <a:p>
            <a:r>
              <a:rPr lang="en-US" altLang="zh-CN" sz="1000"/>
              <a:t>Layers (L1, L2, L3):</a:t>
            </a:r>
            <a:endParaRPr lang="en-US" altLang="zh-CN" sz="1000"/>
          </a:p>
          <a:p>
            <a:pPr lvl="1"/>
            <a:r>
              <a:rPr lang="en-US" altLang="zh-CN" sz="1000"/>
              <a:t>L1: Split into Instruction and Data cache. Smallest and fastest, per CPU core.</a:t>
            </a:r>
            <a:endParaRPr lang="en-US" altLang="zh-CN" sz="1000"/>
          </a:p>
          <a:p>
            <a:pPr lvl="1"/>
            <a:r>
              <a:rPr lang="en-US" altLang="zh-CN" sz="1000"/>
              <a:t>L2: Larger than L1, slower, often per core.</a:t>
            </a:r>
            <a:endParaRPr lang="en-US" altLang="zh-CN" sz="1000"/>
          </a:p>
          <a:p>
            <a:pPr lvl="1"/>
            <a:r>
              <a:rPr lang="en-US" altLang="zh-CN" sz="1000"/>
              <a:t>L3: Shared among all cores. Largest on-chip cache, slowest of the three.</a:t>
            </a:r>
            <a:endParaRPr lang="en-US" altLang="zh-CN" sz="1000"/>
          </a:p>
          <a:p>
            <a:r>
              <a:rPr lang="en-US" altLang="zh-CN" sz="1000"/>
              <a:t>Key Characteristics:</a:t>
            </a:r>
            <a:endParaRPr lang="en-US" altLang="zh-CN" sz="1000"/>
          </a:p>
          <a:p>
            <a:pPr lvl="1"/>
            <a:r>
              <a:rPr lang="en-US" altLang="zh-CN" sz="1000"/>
              <a:t>Speed: Very fast (10s of nanoseconds).</a:t>
            </a:r>
            <a:endParaRPr lang="en-US" altLang="zh-CN" sz="1000"/>
          </a:p>
          <a:p>
            <a:pPr lvl="1"/>
            <a:r>
              <a:rPr lang="en-US" altLang="zh-CN" sz="1000"/>
              <a:t>Size: Typically 256KB - 64MB total.</a:t>
            </a:r>
            <a:endParaRPr lang="en-US" altLang="zh-CN" sz="1000"/>
          </a:p>
          <a:p>
            <a:pPr lvl="1"/>
            <a:r>
              <a:rPr lang="en-US" altLang="zh-CN" sz="1000"/>
              <a:t>Volatility: Volatile.</a:t>
            </a:r>
            <a:endParaRPr lang="en-US" altLang="zh-CN" sz="1000"/>
          </a:p>
          <a:p>
            <a:pPr lvl="1"/>
            <a:r>
              <a:rPr lang="en-US" altLang="zh-CN" sz="1000"/>
              <a:t>Managed by: Hardware automatically.</a:t>
            </a:r>
            <a:endParaRPr lang="en-US" altLang="zh-CN" sz="1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716145" y="1131570"/>
            <a:ext cx="4428490" cy="30822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 Memory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3559175" cy="4049395"/>
          </a:xfrm>
        </p:spPr>
        <p:txBody>
          <a:bodyPr/>
          <a:p>
            <a:r>
              <a:rPr lang="en-US" altLang="zh-CN" sz="1000"/>
              <a:t>Location: On the motherboard, connected to the CPU via a memory bus.</a:t>
            </a:r>
            <a:endParaRPr lang="en-US" altLang="zh-CN" sz="1000"/>
          </a:p>
          <a:p>
            <a:r>
              <a:rPr lang="en-US" altLang="zh-CN" sz="1000"/>
              <a:t>Function: Holds all the data and instructions that the CPU is actively using or may use shortly. It is the "working area" for the operating system and applications.</a:t>
            </a:r>
            <a:endParaRPr lang="en-US" altLang="zh-CN" sz="1000"/>
          </a:p>
          <a:p>
            <a:r>
              <a:rPr lang="en-US" altLang="zh-CN" sz="1000"/>
              <a:t>Types:</a:t>
            </a:r>
            <a:endParaRPr lang="en-US" altLang="zh-CN" sz="1000"/>
          </a:p>
          <a:p>
            <a:pPr lvl="1"/>
            <a:r>
              <a:rPr lang="en-US" altLang="zh-CN" sz="1000"/>
              <a:t>DRAM (Dynamic RAM): The standard. Needs constant refreshing. Higher density, lower cost.</a:t>
            </a:r>
            <a:endParaRPr lang="en-US" altLang="zh-CN" sz="1000"/>
          </a:p>
          <a:p>
            <a:pPr lvl="1"/>
            <a:r>
              <a:rPr lang="en-US" altLang="zh-CN" sz="1000"/>
              <a:t>SRAM (Static RAM): Faster, no refresh needed. Used for Cache (more expensive).</a:t>
            </a:r>
            <a:endParaRPr lang="en-US" altLang="zh-CN" sz="1000"/>
          </a:p>
          <a:p>
            <a:r>
              <a:rPr lang="en-US" altLang="zh-CN" sz="1000"/>
              <a:t>Key Characteristics:</a:t>
            </a:r>
            <a:endParaRPr lang="en-US" altLang="zh-CN" sz="1000"/>
          </a:p>
          <a:p>
            <a:pPr lvl="1"/>
            <a:r>
              <a:rPr lang="en-US" altLang="zh-CN" sz="1000"/>
              <a:t>Speed: Slower than cache (~100 nanoseconds).</a:t>
            </a:r>
            <a:endParaRPr lang="en-US" altLang="zh-CN" sz="1000"/>
          </a:p>
          <a:p>
            <a:pPr lvl="1"/>
            <a:r>
              <a:rPr lang="en-US" altLang="zh-CN" sz="1000"/>
              <a:t>Size: Much larger than cache (typically 8GB - 256GB in modern systems).</a:t>
            </a:r>
            <a:endParaRPr lang="en-US" altLang="zh-CN" sz="1000"/>
          </a:p>
          <a:p>
            <a:pPr lvl="1"/>
            <a:r>
              <a:rPr lang="en-US" altLang="zh-CN" sz="1000"/>
              <a:t>Volatility: Volatile (this is why you lose unsaved work on a power cut).</a:t>
            </a:r>
            <a:endParaRPr lang="en-US" altLang="zh-CN" sz="1000"/>
          </a:p>
          <a:p>
            <a:pPr lvl="1"/>
            <a:r>
              <a:rPr lang="en-US" altLang="zh-CN" sz="1000"/>
              <a:t>Cost: Cheaper than cache, more expensive than storage.</a:t>
            </a:r>
            <a:endParaRPr lang="en-US" altLang="zh-CN" sz="1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067810" y="1059180"/>
            <a:ext cx="4795520" cy="32473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Speed Mismatch: Memory Wall</a:t>
            </a:r>
            <a:endParaRPr lang="en-US" altLang="en-US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47663" y="3330575"/>
            <a:ext cx="8447087" cy="677863"/>
          </a:xfrm>
        </p:spPr>
        <p:txBody>
          <a:bodyPr/>
          <a:lstStyle/>
          <a:p>
            <a:r>
              <a:rPr lang="en-US" altLang="zh-CN" sz="1800">
                <a:ea typeface="宋体" panose="02010600030101010101" pitchFamily="2" charset="-122"/>
              </a:rPr>
              <a:t>Problem: In order to read and write data, the CPU must wait for the memory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692150"/>
            <a:ext cx="4398963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3"/>
          <p:cNvSpPr txBox="1">
            <a:spLocks noChangeArrowheads="1"/>
          </p:cNvSpPr>
          <p:nvPr/>
        </p:nvSpPr>
        <p:spPr bwMode="auto">
          <a:xfrm>
            <a:off x="468313" y="3008313"/>
            <a:ext cx="56213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396" tIns="28697" rIns="57396" bIns="28697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1600"/>
              <a:t>GFLOPS=Giga (10^9) Floating-point Operations Per Second</a:t>
            </a:r>
            <a:endParaRPr lang="en-US" altLang="en-US" sz="1600"/>
          </a:p>
        </p:txBody>
      </p:sp>
      <p:grpSp>
        <p:nvGrpSpPr>
          <p:cNvPr id="30727" name="Group 8"/>
          <p:cNvGrpSpPr/>
          <p:nvPr/>
        </p:nvGrpSpPr>
        <p:grpSpPr bwMode="auto">
          <a:xfrm>
            <a:off x="444500" y="3703638"/>
            <a:ext cx="8442325" cy="1460500"/>
            <a:chOff x="631156" y="7287513"/>
            <a:chExt cx="12007589" cy="2769720"/>
          </a:xfrm>
        </p:grpSpPr>
        <p:pic>
          <p:nvPicPr>
            <p:cNvPr id="30728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1156" y="7287515"/>
              <a:ext cx="3888432" cy="2143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9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1252" y="7287514"/>
              <a:ext cx="3810000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30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8745" y="7287513"/>
              <a:ext cx="3810000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31" name="TextBox 6"/>
            <p:cNvSpPr txBox="1">
              <a:spLocks noChangeArrowheads="1"/>
            </p:cNvSpPr>
            <p:nvPr/>
          </p:nvSpPr>
          <p:spPr bwMode="auto">
            <a:xfrm>
              <a:off x="3435051" y="9415052"/>
              <a:ext cx="6502400" cy="642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1pPr>
              <a:lvl2pPr marL="742950" indent="-2857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2pPr>
              <a:lvl3pPr marL="11430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3pPr>
              <a:lvl4pPr marL="16002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4pPr>
              <a:lvl5pPr marL="20574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5pPr>
              <a:lvl6pPr marL="25146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6pPr>
              <a:lvl7pPr marL="29718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7pPr>
              <a:lvl8pPr marL="34290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8pPr>
              <a:lvl9pPr marL="38862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9pPr>
            </a:lstStyle>
            <a:p>
              <a:pPr algn="ctr"/>
              <a:r>
                <a:rPr lang="en-US" altLang="zh-CN" sz="1600">
                  <a:ea typeface="宋体" panose="02010600030101010101" pitchFamily="2" charset="-122"/>
                </a:rPr>
                <a:t>An Example of Speed Mismatching</a:t>
              </a:r>
              <a:endParaRPr lang="en-US" altLang="en-US" sz="1600"/>
            </a:p>
          </p:txBody>
        </p:sp>
      </p:grpSp>
      <p:pic>
        <p:nvPicPr>
          <p:cNvPr id="2" name="Picture 13" descr="http://n.sinaimg.cn/sinakd202141s/22/w1080h542/20210401/c07f-knaqvqp065689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708025"/>
            <a:ext cx="4462462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UML Class Diagram (supplement </a:t>
            </a:r>
            <a:r>
              <a:rPr lang="en-US" altLang="zh-CN"/>
              <a:t>based on Lec6)</a:t>
            </a:r>
            <a:endParaRPr lang="en-US" altLang="zh-CN"/>
          </a:p>
          <a:p>
            <a:r>
              <a:rPr lang="en-US" altLang="zh-CN"/>
              <a:t>Structure of a computer*</a:t>
            </a:r>
            <a:endParaRPr lang="en-US" altLang="zh-CN"/>
          </a:p>
          <a:p>
            <a:r>
              <a:rPr lang="en-US" altLang="zh-CN"/>
              <a:t>Storage System*</a:t>
            </a:r>
            <a:endParaRPr lang="en-US" altLang="zh-CN"/>
          </a:p>
          <a:p>
            <a:r>
              <a:rPr lang="en-US" altLang="zh-CN"/>
              <a:t>RAID*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Flash Memory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3648710" cy="4049395"/>
          </a:xfrm>
        </p:spPr>
        <p:txBody>
          <a:bodyPr/>
          <a:p>
            <a:r>
              <a:rPr lang="en-US" altLang="zh-CN" sz="900"/>
              <a:t>Location: Inside the computer (M.2, SATA) or as an external device.</a:t>
            </a:r>
            <a:endParaRPr lang="en-US" altLang="zh-CN" sz="900"/>
          </a:p>
          <a:p>
            <a:r>
              <a:rPr lang="en-US" altLang="zh-CN" sz="900"/>
              <a:t>Function: The standard for persistent, high-speed storage. Replacing magnetic disks as the primary boot and storage drive.</a:t>
            </a:r>
            <a:endParaRPr lang="en-US" altLang="zh-CN" sz="900"/>
          </a:p>
          <a:p>
            <a:r>
              <a:rPr lang="en-US" altLang="zh-CN" sz="900"/>
              <a:t>Technology: Non-volatile. Uses NAND gates to trap electrons, representing 0s and 1s.</a:t>
            </a:r>
            <a:endParaRPr lang="en-US" altLang="zh-CN" sz="900"/>
          </a:p>
          <a:p>
            <a:r>
              <a:rPr lang="en-US" altLang="zh-CN" sz="900"/>
              <a:t>Key Characteristics:</a:t>
            </a:r>
            <a:endParaRPr lang="en-US" altLang="zh-CN" sz="900"/>
          </a:p>
          <a:p>
            <a:pPr lvl="1"/>
            <a:r>
              <a:rPr lang="en-US" altLang="zh-CN" sz="900"/>
              <a:t>Speed: Much faster than HDDs (microseconds for access), but slower than RAM.</a:t>
            </a:r>
            <a:endParaRPr lang="en-US" altLang="zh-CN" sz="900"/>
          </a:p>
          <a:p>
            <a:pPr lvl="1"/>
            <a:r>
              <a:rPr lang="en-US" altLang="zh-CN" sz="900"/>
              <a:t>Size: Large capacity (256GB - several Terabytes).</a:t>
            </a:r>
            <a:endParaRPr lang="en-US" altLang="zh-CN" sz="900"/>
          </a:p>
          <a:p>
            <a:pPr lvl="1"/>
            <a:r>
              <a:rPr lang="en-US" altLang="zh-CN" sz="900"/>
              <a:t>Volatility: Non-Volatile.</a:t>
            </a:r>
            <a:endParaRPr lang="en-US" altLang="zh-CN" sz="900"/>
          </a:p>
          <a:p>
            <a:pPr lvl="1"/>
            <a:r>
              <a:rPr lang="en-US" altLang="zh-CN" sz="900"/>
              <a:t>Cost: More expensive per GB than HDDs, but cheaper than RAM.</a:t>
            </a:r>
            <a:endParaRPr lang="en-US" altLang="zh-CN" sz="900"/>
          </a:p>
          <a:p>
            <a:pPr lvl="1"/>
            <a:r>
              <a:rPr lang="en-US" altLang="zh-CN" sz="900"/>
              <a:t>Drawbacks: Limited write cycles (wear leveling is used to mitigate this).</a:t>
            </a:r>
            <a:endParaRPr lang="en-US" altLang="zh-CN" sz="9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987425"/>
            <a:ext cx="38100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Magnetic-disk storage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4342130" cy="4049395"/>
          </a:xfrm>
        </p:spPr>
        <p:txBody>
          <a:bodyPr/>
          <a:p>
            <a:r>
              <a:rPr lang="en-US" altLang="zh-CN" sz="1000"/>
              <a:t>Location: Inside the computer or external enclosures.</a:t>
            </a:r>
            <a:endParaRPr lang="en-US" altLang="zh-CN" sz="1000"/>
          </a:p>
          <a:p>
            <a:r>
              <a:rPr lang="en-US" altLang="zh-CN" sz="1000"/>
              <a:t>Function: Traditional mass storage for data that is not frequently accessed. Cost-effective for large capacities.</a:t>
            </a:r>
            <a:endParaRPr lang="en-US" altLang="zh-CN" sz="1000"/>
          </a:p>
          <a:p>
            <a:r>
              <a:rPr lang="en-US" altLang="zh-CN" sz="1000"/>
              <a:t>Technology: Uses rotating magnetic platters and a read/write head that moves across the surface.</a:t>
            </a:r>
            <a:endParaRPr lang="en-US" altLang="zh-CN" sz="1000"/>
          </a:p>
          <a:p>
            <a:r>
              <a:rPr lang="en-US" altLang="zh-CN" sz="1000"/>
              <a:t>Key Characteristics:</a:t>
            </a:r>
            <a:endParaRPr lang="en-US" altLang="zh-CN" sz="1000"/>
          </a:p>
          <a:p>
            <a:pPr lvl="1"/>
            <a:r>
              <a:rPr lang="en-US" altLang="zh-CN" sz="1000"/>
              <a:t>Speed: Slow (milliseconds for access due to mechanical seek time and rotational latency).</a:t>
            </a:r>
            <a:endParaRPr lang="en-US" altLang="zh-CN" sz="1000"/>
          </a:p>
          <a:p>
            <a:pPr lvl="1"/>
            <a:r>
              <a:rPr lang="en-US" altLang="zh-CN" sz="1000"/>
              <a:t>Size: Very large capacity (up to 20TB+).</a:t>
            </a:r>
            <a:endParaRPr lang="en-US" altLang="zh-CN" sz="1000"/>
          </a:p>
          <a:p>
            <a:pPr lvl="1"/>
            <a:r>
              <a:rPr lang="en-US" altLang="zh-CN" sz="1000"/>
              <a:t>Volatility: Non-Volatile.</a:t>
            </a:r>
            <a:endParaRPr lang="en-US" altLang="zh-CN" sz="1000"/>
          </a:p>
          <a:p>
            <a:pPr lvl="1"/>
            <a:r>
              <a:rPr lang="en-US" altLang="zh-CN" sz="1000"/>
              <a:t>Cost: Cheapest per GB among active storage devices.</a:t>
            </a:r>
            <a:endParaRPr lang="en-US" altLang="zh-CN" sz="1000"/>
          </a:p>
          <a:p>
            <a:pPr lvl="1"/>
            <a:r>
              <a:rPr lang="en-US" altLang="zh-CN" sz="1000"/>
              <a:t>Drawbacks: Mechanical parts are sensitive to shock and wear.</a:t>
            </a:r>
            <a:endParaRPr lang="en-US" altLang="zh-CN" sz="1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63845" y="1131570"/>
            <a:ext cx="3225800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Optical Storage (CD, DVD, Blu-ray)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3562350" cy="4049395"/>
          </a:xfrm>
        </p:spPr>
        <p:txBody>
          <a:bodyPr/>
          <a:p>
            <a:r>
              <a:rPr lang="en-US" altLang="zh-CN" sz="1600"/>
              <a:t>Technology: Uses lasers to read/write pits and lands on a reflective disc.</a:t>
            </a:r>
            <a:endParaRPr lang="en-US" altLang="zh-CN" sz="1600"/>
          </a:p>
          <a:p>
            <a:r>
              <a:rPr lang="en-US" altLang="zh-CN" sz="1600"/>
              <a:t>Use Case: Software distribution, media (movies, music), personal backups.</a:t>
            </a:r>
            <a:endParaRPr lang="en-US" altLang="zh-CN" sz="1600"/>
          </a:p>
          <a:p>
            <a:r>
              <a:rPr lang="en-US" altLang="zh-CN" sz="1600"/>
              <a:t>Characteristics: Very slow, portable, low capacity (700MB - 100GB), very cheap per disc.</a:t>
            </a:r>
            <a:endParaRPr lang="en-US" altLang="zh-CN" sz="16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323080" y="843280"/>
            <a:ext cx="4388485" cy="27552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Magnetic Tape</a:t>
            </a:r>
            <a:endParaRPr lang="en-US" altLang="zh-CN"/>
          </a:p>
        </p:txBody>
      </p:sp>
      <p:pic>
        <p:nvPicPr>
          <p:cNvPr id="5" name="内容占位符 4" descr="Kaseta_magnetofonowa_ub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5410" y="843915"/>
            <a:ext cx="3853815" cy="298259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/>
        </p:nvSpPr>
        <p:spPr>
          <a:xfrm>
            <a:off x="347980" y="4099560"/>
            <a:ext cx="8446770" cy="669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1886" tIns="31886" rIns="31886" bIns="31886" numCol="1" anchor="t" anchorCtr="0" compatLnSpc="1"/>
          <a:lstStyle>
            <a:lvl1pPr marL="263525" indent="-263525" algn="l" defTabSz="1090930" rtl="0" eaLnBrk="0" fontAlgn="base" hangingPunct="0">
              <a:spcBef>
                <a:spcPts val="1250"/>
              </a:spcBef>
              <a:spcAft>
                <a:spcPct val="0"/>
              </a:spcAft>
              <a:buSzPct val="75000"/>
              <a:buChar char="•"/>
              <a:defRPr sz="19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anose="020B0604020202020204" pitchFamily="34" charset="0"/>
              </a:defRPr>
            </a:lvl1pPr>
            <a:lvl2pPr marL="494030" indent="-246380" algn="l" defTabSz="1090930" rtl="0" eaLnBrk="0" fontAlgn="base" hangingPunct="0">
              <a:spcBef>
                <a:spcPts val="1250"/>
              </a:spcBef>
              <a:spcAft>
                <a:spcPct val="0"/>
              </a:spcAft>
              <a:buSzPct val="175000"/>
              <a:buChar char="•"/>
              <a:defRPr sz="19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anose="020B0604020202020204" pitchFamily="34" charset="0"/>
              </a:defRPr>
            </a:lvl2pPr>
            <a:lvl3pPr marL="739775" indent="-246380" algn="l" defTabSz="1090930" rtl="0" eaLnBrk="0" fontAlgn="base" hangingPunct="0">
              <a:spcBef>
                <a:spcPts val="1250"/>
              </a:spcBef>
              <a:spcAft>
                <a:spcPct val="0"/>
              </a:spcAft>
              <a:buSzPct val="175000"/>
              <a:buChar char="•"/>
              <a:defRPr sz="19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anose="020B0604020202020204" pitchFamily="34" charset="0"/>
              </a:defRPr>
            </a:lvl3pPr>
            <a:lvl4pPr marL="987425" indent="-246380" algn="l" defTabSz="1090930" rtl="0" eaLnBrk="0" fontAlgn="base" hangingPunct="0">
              <a:spcBef>
                <a:spcPts val="1250"/>
              </a:spcBef>
              <a:spcAft>
                <a:spcPct val="0"/>
              </a:spcAft>
              <a:buSzPct val="175000"/>
              <a:buChar char="•"/>
              <a:defRPr sz="19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anose="020B0604020202020204" pitchFamily="34" charset="0"/>
              </a:defRPr>
            </a:lvl4pPr>
            <a:lvl5pPr marL="1235075" indent="-246380" algn="l" defTabSz="1090930" rtl="0" eaLnBrk="0" fontAlgn="base" hangingPunct="0">
              <a:spcBef>
                <a:spcPts val="1250"/>
              </a:spcBef>
              <a:spcAft>
                <a:spcPct val="0"/>
              </a:spcAft>
              <a:buSzPct val="175000"/>
              <a:buChar char="•"/>
              <a:defRPr sz="19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 panose="020B0604020202020204" pitchFamily="34" charset="0"/>
              </a:defRPr>
            </a:lvl5pPr>
            <a:lvl6pPr marL="1578610" indent="-143510" algn="l" defTabSz="574040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65630" indent="-143510" algn="l" defTabSz="574040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52015" indent="-143510" algn="l" defTabSz="574040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9035" indent="-143510" algn="l" defTabSz="574040" rtl="0" eaLnBrk="1" latinLnBrk="0" hangingPunct="1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</p:txBody>
      </p:sp>
      <p:pic>
        <p:nvPicPr>
          <p:cNvPr id="4" name="图片 3">
            <a:hlinkClick r:id="rId2" action="ppaction://hlinkfile"/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67810" y="3939540"/>
            <a:ext cx="871855" cy="8718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>
              <a:buClrTx/>
              <a:buSzTx/>
              <a:buFontTx/>
            </a:pPr>
            <a:r>
              <a:rPr lang="en-US" altLang="zh-CN">
                <a:sym typeface="+mn-ea"/>
              </a:rPr>
              <a:t>Floopy disk</a:t>
            </a:r>
            <a:endParaRPr lang="en-US" altLang="zh-CN"/>
          </a:p>
        </p:txBody>
      </p:sp>
      <p:pic>
        <p:nvPicPr>
          <p:cNvPr id="4" name="图片 3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9750" y="1033780"/>
            <a:ext cx="3810635" cy="242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内容占位符 4"/>
          <p:cNvSpPr/>
          <p:nvPr>
            <p:ph idx="1"/>
          </p:nvPr>
        </p:nvSpPr>
        <p:spPr>
          <a:xfrm>
            <a:off x="347980" y="3528060"/>
            <a:ext cx="8446770" cy="1240790"/>
          </a:xfrm>
        </p:spPr>
        <p:txBody>
          <a:bodyPr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020445"/>
            <a:ext cx="4323080" cy="24333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Caches matter</a:t>
            </a:r>
            <a:endParaRPr lang="en-US" altLang="en-US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500063" y="3938588"/>
            <a:ext cx="8447087" cy="677862"/>
          </a:xfrm>
        </p:spPr>
        <p:txBody>
          <a:bodyPr/>
          <a:lstStyle/>
          <a:p>
            <a:pPr latinLnBrk="0">
              <a:spcBef>
                <a:spcPts val="300"/>
              </a:spcBef>
            </a:pPr>
            <a:r>
              <a:rPr lang="en-US" altLang="zh-CN" sz="140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Register: fast but expensive</a:t>
            </a:r>
            <a:endParaRPr lang="en-US" altLang="zh-CN" sz="140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  <a:p>
            <a:pPr latinLnBrk="0">
              <a:spcBef>
                <a:spcPts val="300"/>
              </a:spcBef>
            </a:pPr>
            <a:r>
              <a:rPr lang="en-US" altLang="zh-CN" sz="140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The role of cache: play the role of agent; based on the principle of locality, it can speed up the visiting</a:t>
            </a:r>
            <a:endParaRPr lang="en-US" altLang="zh-CN" sz="140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  <a:p>
            <a:pPr latinLnBrk="0">
              <a:spcBef>
                <a:spcPts val="300"/>
              </a:spcBef>
            </a:pPr>
            <a:r>
              <a:rPr lang="en-US" altLang="zh-CN" sz="140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Hierarchical cache system: Multi-Level Acceleration</a:t>
            </a:r>
            <a:endParaRPr lang="en-US" altLang="en-US" sz="1400"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749300"/>
            <a:ext cx="4652962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3" descr="Compare among different types of memory devices in terms of performance and  costs « Online Class No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4512" r="18118" b="12149"/>
          <a:stretch>
            <a:fillRect/>
          </a:stretch>
        </p:blipFill>
        <p:spPr bwMode="auto">
          <a:xfrm>
            <a:off x="4870450" y="762000"/>
            <a:ext cx="3397250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Oval 3"/>
          <p:cNvSpPr>
            <a:spLocks noChangeArrowheads="1"/>
          </p:cNvSpPr>
          <p:nvPr/>
        </p:nvSpPr>
        <p:spPr bwMode="auto">
          <a:xfrm>
            <a:off x="1838325" y="3203745"/>
            <a:ext cx="455613" cy="304461"/>
          </a:xfrm>
          <a:prstGeom prst="ellipse">
            <a:avLst/>
          </a:prstGeom>
          <a:solidFill>
            <a:srgbClr val="C00000"/>
          </a:solidFill>
          <a:ln w="25400" algn="ctr">
            <a:solidFill>
              <a:srgbClr val="000000"/>
            </a:solidFill>
            <a:miter lim="400000"/>
          </a:ln>
        </p:spPr>
        <p:txBody>
          <a:bodyPr lIns="31885" tIns="31885" rIns="31885" bIns="31885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1" name="Oval 4"/>
          <p:cNvSpPr>
            <a:spLocks noChangeArrowheads="1"/>
          </p:cNvSpPr>
          <p:nvPr/>
        </p:nvSpPr>
        <p:spPr bwMode="auto">
          <a:xfrm>
            <a:off x="4065588" y="3203745"/>
            <a:ext cx="455612" cy="304461"/>
          </a:xfrm>
          <a:prstGeom prst="ellipse">
            <a:avLst/>
          </a:prstGeom>
          <a:solidFill>
            <a:schemeClr val="accent2"/>
          </a:solidFill>
          <a:ln w="25400" algn="ctr">
            <a:solidFill>
              <a:srgbClr val="000000"/>
            </a:solidFill>
            <a:miter lim="400000"/>
          </a:ln>
        </p:spPr>
        <p:txBody>
          <a:bodyPr lIns="31885" tIns="31885" rIns="31885" bIns="31885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243638" y="3203745"/>
            <a:ext cx="454025" cy="304461"/>
          </a:xfrm>
          <a:prstGeom prst="ellipse">
            <a:avLst/>
          </a:prstGeom>
          <a:solidFill>
            <a:schemeClr val="accent5"/>
          </a:solidFill>
          <a:ln w="25400" cap="flat" cmpd="sng" algn="ctr">
            <a:solidFill>
              <a:srgbClr val="00000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lIns="31885" tIns="31885" rIns="31885" bIns="31885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3" name="Arrow: Left-Right 6"/>
          <p:cNvSpPr>
            <a:spLocks noChangeArrowheads="1"/>
          </p:cNvSpPr>
          <p:nvPr/>
        </p:nvSpPr>
        <p:spPr bwMode="auto">
          <a:xfrm>
            <a:off x="2698750" y="3141544"/>
            <a:ext cx="860425" cy="430449"/>
          </a:xfrm>
          <a:prstGeom prst="leftRightArrow">
            <a:avLst>
              <a:gd name="adj1" fmla="val 50000"/>
              <a:gd name="adj2" fmla="val 50056"/>
            </a:avLst>
          </a:prstGeom>
          <a:solidFill>
            <a:srgbClr val="000000"/>
          </a:solidFill>
          <a:ln w="25400" algn="ctr">
            <a:solidFill>
              <a:srgbClr val="000000"/>
            </a:solidFill>
            <a:miter lim="4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1885" tIns="31885" rIns="31885" bIns="31885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>
              <a:latin typeface="Calibri Light" panose="020F0302020204030204" charset="0"/>
              <a:cs typeface="Calibri Light" panose="020F0302020204030204" charset="0"/>
            </a:endParaRPr>
          </a:p>
        </p:txBody>
      </p:sp>
      <p:cxnSp>
        <p:nvCxnSpPr>
          <p:cNvPr id="31754" name="Straight Arrow Connector 8"/>
          <p:cNvCxnSpPr>
            <a:cxnSpLocks noChangeShapeType="1"/>
          </p:cNvCxnSpPr>
          <p:nvPr/>
        </p:nvCxnSpPr>
        <p:spPr bwMode="auto">
          <a:xfrm>
            <a:off x="4826000" y="3355975"/>
            <a:ext cx="1011238" cy="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miter lim="4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755" name="TextBox 9"/>
          <p:cNvSpPr txBox="1">
            <a:spLocks noChangeArrowheads="1"/>
          </p:cNvSpPr>
          <p:nvPr/>
        </p:nvSpPr>
        <p:spPr bwMode="auto">
          <a:xfrm>
            <a:off x="2619375" y="3521075"/>
            <a:ext cx="976630" cy="27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396" tIns="28696" rIns="57396" bIns="28696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1400">
                <a:latin typeface="Calibri Light" panose="020F0302020204030204" charset="0"/>
                <a:cs typeface="Calibri Light" panose="020F0302020204030204" charset="0"/>
              </a:rPr>
              <a:t>Many Times</a:t>
            </a:r>
            <a:endParaRPr lang="en-US" altLang="en-US" sz="1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6" name="TextBox 10"/>
          <p:cNvSpPr txBox="1">
            <a:spLocks noChangeArrowheads="1"/>
          </p:cNvSpPr>
          <p:nvPr/>
        </p:nvSpPr>
        <p:spPr bwMode="auto">
          <a:xfrm>
            <a:off x="4832350" y="3406775"/>
            <a:ext cx="803275" cy="27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396" tIns="28696" rIns="57396" bIns="28696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zh-CN" sz="140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One</a:t>
            </a:r>
            <a:r>
              <a:rPr lang="en-US" altLang="en-US" sz="1400">
                <a:latin typeface="Calibri Light" panose="020F0302020204030204" charset="0"/>
                <a:cs typeface="Calibri Light" panose="020F0302020204030204" charset="0"/>
              </a:rPr>
              <a:t> Time</a:t>
            </a:r>
            <a:endParaRPr lang="en-US" altLang="en-US" sz="1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7" name="TextBox 11"/>
          <p:cNvSpPr txBox="1">
            <a:spLocks noChangeArrowheads="1"/>
          </p:cNvSpPr>
          <p:nvPr/>
        </p:nvSpPr>
        <p:spPr bwMode="auto">
          <a:xfrm>
            <a:off x="1830388" y="3606800"/>
            <a:ext cx="455295" cy="30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396" tIns="28696" rIns="57396" bIns="28696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zh-CN" sz="1600">
                <a:latin typeface="Calibri Light" panose="020F0302020204030204" charset="0"/>
                <a:ea typeface="宋体" panose="02010600030101010101" pitchFamily="2" charset="-122"/>
                <a:cs typeface="Calibri Light" panose="020F0302020204030204" charset="0"/>
              </a:rPr>
              <a:t>CPU</a:t>
            </a:r>
            <a:endParaRPr lang="en-US" altLang="zh-CN" sz="1600">
              <a:latin typeface="Calibri Light" panose="020F0302020204030204" charset="0"/>
              <a:ea typeface="宋体" panose="02010600030101010101" pitchFamily="2" charset="-122"/>
              <a:cs typeface="Calibri Light" panose="020F0302020204030204" charset="0"/>
            </a:endParaRPr>
          </a:p>
        </p:txBody>
      </p:sp>
      <p:sp>
        <p:nvSpPr>
          <p:cNvPr id="31758" name="TextBox 12"/>
          <p:cNvSpPr txBox="1">
            <a:spLocks noChangeArrowheads="1"/>
          </p:cNvSpPr>
          <p:nvPr/>
        </p:nvSpPr>
        <p:spPr bwMode="auto">
          <a:xfrm>
            <a:off x="5989638" y="3597275"/>
            <a:ext cx="1276350" cy="30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396" tIns="28696" rIns="57396" bIns="28696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1600">
                <a:latin typeface="Calibri Light" panose="020F0302020204030204" charset="0"/>
                <a:cs typeface="Calibri Light" panose="020F0302020204030204" charset="0"/>
              </a:rPr>
              <a:t>Main Memory</a:t>
            </a:r>
            <a:endParaRPr lang="en-US" altLang="en-US" sz="16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31759" name="TextBox 13"/>
          <p:cNvSpPr txBox="1">
            <a:spLocks noChangeArrowheads="1"/>
          </p:cNvSpPr>
          <p:nvPr/>
        </p:nvSpPr>
        <p:spPr bwMode="auto">
          <a:xfrm>
            <a:off x="4019550" y="3608388"/>
            <a:ext cx="768985" cy="302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396" tIns="28696" rIns="57396" bIns="28696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1600">
                <a:latin typeface="Calibri Light" panose="020F0302020204030204" charset="0"/>
                <a:cs typeface="Calibri Light" panose="020F0302020204030204" charset="0"/>
              </a:rPr>
              <a:t>Register</a:t>
            </a:r>
            <a:endParaRPr lang="en-US" altLang="en-US" sz="1600">
              <a:latin typeface="Calibri Light" panose="020F0302020204030204" charset="0"/>
              <a:cs typeface="Calibri Light" panose="020F0302020204030204" charset="0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250825" y="2329087"/>
            <a:ext cx="1856740" cy="745898"/>
            <a:chOff x="251520" y="2329260"/>
            <a:chExt cx="1856182" cy="744958"/>
          </a:xfrm>
        </p:grpSpPr>
        <p:sp>
          <p:nvSpPr>
            <p:cNvPr id="2" name="左大括号 1"/>
            <p:cNvSpPr/>
            <p:nvPr/>
          </p:nvSpPr>
          <p:spPr bwMode="auto">
            <a:xfrm>
              <a:off x="972028" y="2329260"/>
              <a:ext cx="107918" cy="326166"/>
            </a:xfrm>
            <a:prstGeom prst="leftBrace">
              <a:avLst/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lIns="50799" tIns="50799" rIns="50799" bIns="50799" anchor="ctr">
              <a:spAutoFit/>
            </a:bodyPr>
            <a:lstStyle>
              <a:lvl1pPr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1pPr>
              <a:lvl2pPr marL="742950" indent="-285750"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2pPr>
              <a:lvl3pPr marL="1143000" indent="-228600"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3pPr>
              <a:lvl4pPr marL="1600200" indent="-228600"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4pPr>
              <a:lvl5pPr marL="2057400" indent="-228600" defTabSz="17335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5pPr>
              <a:lvl6pPr marL="25146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6pPr>
              <a:lvl7pPr marL="29718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7pPr>
              <a:lvl8pPr marL="34290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8pPr>
              <a:lvl9pPr marL="3886200" indent="-228600" defTabSz="1733550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9pPr>
            </a:lstStyle>
            <a:p>
              <a:pPr algn="ctr" eaLnBrk="1">
                <a:lnSpc>
                  <a:spcPct val="90000"/>
                </a:lnSpc>
              </a:pPr>
              <a:endParaRPr lang="en-US" altLang="en-US" sz="1600">
                <a:latin typeface="Calibri Light" panose="020F0302020204030204" charset="0"/>
                <a:cs typeface="Calibri Light" panose="020F0302020204030204" charset="0"/>
              </a:endParaRPr>
            </a:p>
          </p:txBody>
        </p:sp>
        <p:sp>
          <p:nvSpPr>
            <p:cNvPr id="31762" name="TextBox 2"/>
            <p:cNvSpPr txBox="1">
              <a:spLocks noChangeArrowheads="1"/>
            </p:cNvSpPr>
            <p:nvPr/>
          </p:nvSpPr>
          <p:spPr bwMode="auto">
            <a:xfrm>
              <a:off x="251520" y="2814196"/>
              <a:ext cx="1856182" cy="260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1pPr>
              <a:lvl2pPr marL="742950" indent="-28575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2pPr>
              <a:lvl3pPr marL="11430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3pPr>
              <a:lvl4pPr marL="16002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4pPr>
              <a:lvl5pPr marL="2057400" indent="-228600"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5pPr>
              <a:lvl6pPr marL="25146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6pPr>
              <a:lvl7pPr marL="29718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7pPr>
              <a:lvl8pPr marL="34290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8pPr>
              <a:lvl9pPr marL="3886200" indent="-228600" defTabSz="1087755" eaLnBrk="0" fontAlgn="base" hangingPunct="0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srgbClr val="000000"/>
                  </a:solidFill>
                  <a:latin typeface="Canela Text Regular" charset="0"/>
                  <a:ea typeface="Canela Text Regular" charset="0"/>
                  <a:cs typeface="Canela Text Regular" charset="0"/>
                  <a:sym typeface="Canela Text Regular" charset="0"/>
                </a:defRPr>
              </a:lvl9pPr>
            </a:lstStyle>
            <a:p>
              <a:r>
                <a:rPr lang="en-US" altLang="en-US">
                  <a:solidFill>
                    <a:srgbClr val="C00000"/>
                  </a:solidFill>
                  <a:latin typeface="Calibri Light" panose="020F0302020204030204" charset="0"/>
                  <a:cs typeface="Calibri Light" panose="020F0302020204030204" charset="0"/>
                </a:rPr>
                <a:t>They can be cache at bottom!</a:t>
              </a:r>
              <a:endParaRPr lang="en-US" altLang="en-US">
                <a:solidFill>
                  <a:srgbClr val="C00000"/>
                </a:solidFill>
                <a:latin typeface="Calibri Light" panose="020F0302020204030204" charset="0"/>
                <a:cs typeface="Calibri Light" panose="020F0302020204030204" charset="0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Hard Disk Drives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4281170" cy="4049395"/>
          </a:xfrm>
        </p:spPr>
        <p:txBody>
          <a:bodyPr/>
          <a:p>
            <a:r>
              <a:rPr lang="en-US" altLang="zh-CN" sz="1400"/>
              <a:t>Key Physical Components:</a:t>
            </a:r>
            <a:endParaRPr lang="en-US" altLang="zh-CN" sz="1400"/>
          </a:p>
          <a:p>
            <a:pPr lvl="1"/>
            <a:r>
              <a:rPr lang="en-US" altLang="zh-CN" sz="1400"/>
              <a:t>Platters: Rigid, circular disks coated with a magnetic material. Data is stored here.</a:t>
            </a:r>
            <a:endParaRPr lang="en-US" altLang="zh-CN" sz="1400"/>
          </a:p>
          <a:p>
            <a:pPr lvl="1"/>
            <a:r>
              <a:rPr lang="en-US" altLang="zh-CN" sz="1400"/>
              <a:t>Spindle: The central axle that rotates the platters at high speed (e.g., 5400, 7200, 15000 RPM).</a:t>
            </a:r>
            <a:endParaRPr lang="en-US" altLang="zh-CN" sz="1400"/>
          </a:p>
          <a:p>
            <a:pPr lvl="1"/>
            <a:r>
              <a:rPr lang="en-US" altLang="zh-CN" sz="1400"/>
              <a:t>Read/Write Heads: Tiny electromagnets that read from and write to the platter surfaces. There's one head per platter side.</a:t>
            </a:r>
            <a:endParaRPr lang="en-US" altLang="zh-CN" sz="1400"/>
          </a:p>
          <a:p>
            <a:pPr lvl="1"/>
            <a:r>
              <a:rPr lang="en-US" altLang="zh-CN" sz="1400"/>
              <a:t>Actuator Arm: The mechanical arm that holds the read/write heads and moves them across the platters.</a:t>
            </a:r>
            <a:endParaRPr lang="en-US" altLang="zh-CN" sz="1400"/>
          </a:p>
          <a:p>
            <a:pPr lvl="1"/>
            <a:r>
              <a:rPr lang="en-US" altLang="zh-CN" sz="1400"/>
              <a:t>Actuator: The motor that precisely positions the actuator arm.</a:t>
            </a:r>
            <a:endParaRPr lang="en-US" altLang="zh-CN" sz="1400"/>
          </a:p>
          <a:p>
            <a:endParaRPr lang="en-US" altLang="zh-CN" sz="1400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5292090" y="1348105"/>
            <a:ext cx="3136900" cy="21615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Data Organization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4213860" cy="4049395"/>
          </a:xfrm>
        </p:spPr>
        <p:txBody>
          <a:bodyPr/>
          <a:p>
            <a:r>
              <a:rPr lang="en-US" altLang="zh-CN" sz="1600">
                <a:sym typeface="+mn-ea"/>
              </a:rPr>
              <a:t>Data Organization:</a:t>
            </a:r>
            <a:endParaRPr lang="en-US" altLang="zh-CN" sz="1600"/>
          </a:p>
          <a:p>
            <a:pPr lvl="1"/>
            <a:r>
              <a:rPr lang="en-US" altLang="zh-CN" sz="1600">
                <a:sym typeface="+mn-ea"/>
              </a:rPr>
              <a:t>Tracks: Concentric circles on a platter.</a:t>
            </a:r>
            <a:endParaRPr lang="en-US" altLang="zh-CN" sz="1600"/>
          </a:p>
          <a:p>
            <a:pPr lvl="1"/>
            <a:r>
              <a:rPr lang="en-US" altLang="zh-CN" sz="1600">
                <a:sym typeface="+mn-ea"/>
              </a:rPr>
              <a:t>Sectors: Arc-shaped segments of a track (typically 512 bytes or 4KB).</a:t>
            </a:r>
            <a:endParaRPr lang="en-US" altLang="zh-CN" sz="1600"/>
          </a:p>
          <a:p>
            <a:pPr lvl="1"/>
            <a:r>
              <a:rPr lang="en-US" altLang="zh-CN" sz="1600">
                <a:sym typeface="+mn-ea"/>
              </a:rPr>
              <a:t>Cylinder: The set of all tracks at the same actuator arm position across all platters.</a:t>
            </a:r>
            <a:endParaRPr lang="en-US" altLang="zh-CN" sz="1600"/>
          </a:p>
          <a:p>
            <a:endParaRPr lang="en-US" altLang="zh-CN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290" y="988060"/>
            <a:ext cx="3264535" cy="2296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Key Performance Metrics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4223385" cy="4049395"/>
          </a:xfrm>
        </p:spPr>
        <p:txBody>
          <a:bodyPr/>
          <a:p>
            <a:r>
              <a:rPr lang="en-US" altLang="zh-CN" sz="800"/>
              <a:t>Performance is dominated by mechanical movement. We measure three key things:</a:t>
            </a:r>
            <a:endParaRPr lang="en-US" altLang="zh-CN" sz="800"/>
          </a:p>
          <a:p>
            <a:r>
              <a:rPr lang="en-US" altLang="zh-CN" sz="800"/>
              <a:t>1. Seek Time:</a:t>
            </a:r>
            <a:endParaRPr lang="en-US" altLang="zh-CN" sz="800"/>
          </a:p>
          <a:p>
            <a:pPr lvl="1"/>
            <a:r>
              <a:rPr lang="en-US" altLang="zh-CN" sz="800"/>
              <a:t>What it is: The time for the actuator arm to move the heads to the correct track.</a:t>
            </a:r>
            <a:endParaRPr lang="en-US" altLang="zh-CN" sz="800"/>
          </a:p>
          <a:p>
            <a:pPr lvl="1"/>
            <a:r>
              <a:rPr lang="en-US" altLang="zh-CN" sz="800"/>
              <a:t>Analogy: Moving the needle on a record player to the right song.</a:t>
            </a:r>
            <a:endParaRPr lang="en-US" altLang="zh-CN" sz="800"/>
          </a:p>
          <a:p>
            <a:pPr lvl="1"/>
            <a:r>
              <a:rPr lang="en-US" altLang="zh-CN" sz="800"/>
              <a:t>Typical Value: A few milliseconds (ms).</a:t>
            </a:r>
            <a:endParaRPr lang="en-US" altLang="zh-CN" sz="800"/>
          </a:p>
          <a:p>
            <a:r>
              <a:rPr lang="en-US" altLang="zh-CN" sz="800"/>
              <a:t>2. Rotational Latency:</a:t>
            </a:r>
            <a:endParaRPr lang="en-US" altLang="zh-CN" sz="800"/>
          </a:p>
          <a:p>
            <a:pPr lvl="1"/>
            <a:r>
              <a:rPr lang="en-US" altLang="zh-CN" sz="800"/>
              <a:t>What it is: The time for the desired sector to rotate under the read/write head after the arm is in position.</a:t>
            </a:r>
            <a:endParaRPr lang="en-US" altLang="zh-CN" sz="800"/>
          </a:p>
          <a:p>
            <a:pPr lvl="1"/>
            <a:r>
              <a:rPr lang="en-US" altLang="zh-CN" sz="800"/>
              <a:t>Calculation: On average, it's half the time for one full rotation. For a 7200 RPM disk: (60 sec/min) / (7200 rotations/min) / 2 ≈ 4.17ms.</a:t>
            </a:r>
            <a:endParaRPr lang="en-US" altLang="zh-CN" sz="800"/>
          </a:p>
          <a:p>
            <a:r>
              <a:rPr lang="en-US" altLang="zh-CN" sz="800"/>
              <a:t>3. Data Transfer Rate:</a:t>
            </a:r>
            <a:endParaRPr lang="en-US" altLang="zh-CN" sz="800"/>
          </a:p>
          <a:p>
            <a:pPr lvl="1"/>
            <a:r>
              <a:rPr lang="en-US" altLang="zh-CN" sz="800"/>
              <a:t>What it is: The speed at which data is read from or written to the platter once the head is positioned.</a:t>
            </a:r>
            <a:endParaRPr lang="en-US" altLang="zh-CN" sz="800"/>
          </a:p>
          <a:p>
            <a:pPr lvl="1"/>
            <a:r>
              <a:rPr lang="en-US" altLang="zh-CN" sz="800"/>
              <a:t>Factors: Determined by platter areal density and rotational speed.</a:t>
            </a:r>
            <a:endParaRPr lang="en-US" altLang="zh-CN" sz="800"/>
          </a:p>
        </p:txBody>
      </p:sp>
      <p:pic>
        <p:nvPicPr>
          <p:cNvPr id="4" name="图片 3">
            <a:hlinkClick r:id="rId1" action="ppaction://hlinkfile"/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4300" y="4228465"/>
            <a:ext cx="871855" cy="87185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045" y="1348105"/>
            <a:ext cx="4033520" cy="18434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400"/>
              <a:t>The Latency Bottleneck &amp; Total Access Time</a:t>
            </a:r>
            <a:endParaRPr lang="en-US" altLang="zh-CN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2656205"/>
            <a:ext cx="8343900" cy="2256155"/>
          </a:xfrm>
        </p:spPr>
        <p:txBody>
          <a:bodyPr/>
          <a:p>
            <a:r>
              <a:rPr lang="en-US" altLang="zh-CN" sz="600"/>
              <a:t>Total Average Access Time:</a:t>
            </a:r>
            <a:endParaRPr lang="en-US" altLang="zh-CN" sz="600"/>
          </a:p>
          <a:p>
            <a:pPr lvl="1"/>
            <a:r>
              <a:rPr lang="en-US" altLang="zh-CN" sz="600"/>
              <a:t>The sum of Seek Time, Rotational Latency, and a small overhead for data transfer.</a:t>
            </a:r>
            <a:endParaRPr lang="en-US" altLang="zh-CN" sz="600"/>
          </a:p>
          <a:p>
            <a:pPr lvl="1"/>
            <a:r>
              <a:rPr lang="en-US" altLang="zh-CN" sz="600"/>
              <a:t>Formula: Access Time ≈ Seek Time + Rotational Latency</a:t>
            </a:r>
            <a:endParaRPr lang="en-US" altLang="zh-CN" sz="600"/>
          </a:p>
          <a:p>
            <a:r>
              <a:rPr lang="en-US" altLang="zh-CN" sz="600"/>
              <a:t>The Mechanical Bottleneck:</a:t>
            </a:r>
            <a:endParaRPr lang="en-US" altLang="zh-CN" sz="600"/>
          </a:p>
          <a:p>
            <a:pPr lvl="1"/>
            <a:r>
              <a:rPr lang="en-US" altLang="zh-CN" sz="600"/>
              <a:t>This sum is why HDDs are slow compared to SSDs (which have near-zero seek/rotation times).</a:t>
            </a:r>
            <a:endParaRPr lang="en-US" altLang="zh-CN" sz="600"/>
          </a:p>
          <a:p>
            <a:pPr lvl="1"/>
            <a:r>
              <a:rPr lang="en-US" altLang="zh-CN" sz="600"/>
              <a:t>Access times are typically in the range of 5-15 ms.</a:t>
            </a:r>
            <a:endParaRPr lang="en-US" altLang="zh-CN" sz="600"/>
          </a:p>
          <a:p>
            <a:pPr lvl="1"/>
            <a:r>
              <a:rPr lang="en-US" altLang="zh-CN" sz="600"/>
              <a:t>Fragmentation makes this worse, forcing the head to seek all over the disk for a single file.</a:t>
            </a:r>
            <a:endParaRPr lang="en-US" altLang="zh-CN" sz="600"/>
          </a:p>
          <a:p>
            <a:r>
              <a:rPr lang="en-US" altLang="zh-CN" sz="600"/>
              <a:t>IOPS (Input/Output Operations Per Second):</a:t>
            </a:r>
            <a:endParaRPr lang="en-US" altLang="zh-CN" sz="600"/>
          </a:p>
          <a:p>
            <a:pPr lvl="1"/>
            <a:r>
              <a:rPr lang="en-US" altLang="zh-CN" sz="600"/>
              <a:t>A common performance benchmark derived from access time.</a:t>
            </a:r>
            <a:endParaRPr lang="en-US" altLang="zh-CN" sz="600"/>
          </a:p>
          <a:p>
            <a:pPr lvl="1"/>
            <a:r>
              <a:rPr lang="en-US" altLang="zh-CN" sz="600"/>
              <a:t>Rough Calculation: IOPS ≈ 1 / (Access Time in seconds). A disk with 10ms access time can theoretically handle ~100 IOPS.</a:t>
            </a:r>
            <a:endParaRPr lang="en-US" altLang="zh-CN" sz="6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942975" y="771525"/>
            <a:ext cx="7235825" cy="181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Review of UML class diagram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Class diagram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Structure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/>
              <a:t>Relationship</a:t>
            </a:r>
            <a:endParaRPr lang="en-US" altLang="zh-CN"/>
          </a:p>
          <a:p>
            <a:pPr lvl="2"/>
            <a:r>
              <a:rPr lang="en-US" altLang="zh-CN">
                <a:sym typeface="+mn-ea"/>
              </a:rPr>
              <a:t>Association</a:t>
            </a:r>
            <a:endParaRPr lang="en-US" altLang="zh-CN">
              <a:sym typeface="+mn-ea"/>
            </a:endParaRPr>
          </a:p>
          <a:p>
            <a:pPr lvl="2"/>
            <a:r>
              <a:rPr lang="en-US" altLang="zh-CN">
                <a:sym typeface="+mn-ea"/>
              </a:rPr>
              <a:t>Dependency</a:t>
            </a:r>
            <a:endParaRPr lang="en-US" altLang="zh-CN">
              <a:sym typeface="+mn-ea"/>
            </a:endParaRPr>
          </a:p>
          <a:p>
            <a:pPr lvl="2"/>
            <a:r>
              <a:rPr lang="en-US" altLang="zh-CN">
                <a:sym typeface="+mn-ea"/>
              </a:rPr>
              <a:t>Aggregation</a:t>
            </a:r>
            <a:endParaRPr lang="en-US" altLang="zh-CN">
              <a:sym typeface="+mn-ea"/>
            </a:endParaRPr>
          </a:p>
          <a:p>
            <a:pPr lvl="2"/>
            <a:r>
              <a:rPr lang="en-US" altLang="zh-CN">
                <a:sym typeface="+mn-ea"/>
              </a:rPr>
              <a:t>Composition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Real-World Impact &amp; Trends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3479165" cy="4049395"/>
          </a:xfrm>
        </p:spPr>
        <p:txBody>
          <a:bodyPr/>
          <a:p>
            <a:r>
              <a:rPr lang="en-US" altLang="zh-CN" sz="1000"/>
              <a:t>How This Affects You:</a:t>
            </a:r>
            <a:endParaRPr lang="en-US" altLang="zh-CN" sz="1000"/>
          </a:p>
          <a:p>
            <a:pPr lvl="1"/>
            <a:r>
              <a:rPr lang="en-US" altLang="zh-CN" sz="1000"/>
              <a:t>Boot Time/App Loading: Involves reading thousands of small files from random locations (high seek time).</a:t>
            </a:r>
            <a:endParaRPr lang="en-US" altLang="zh-CN" sz="1000"/>
          </a:p>
          <a:p>
            <a:pPr lvl="1"/>
            <a:r>
              <a:rPr lang="en-US" altLang="zh-CN" sz="1000"/>
              <a:t>Large File Operations: (e.g., video editing) are faster as they involve sequential reads (minimizing seek).</a:t>
            </a:r>
            <a:endParaRPr lang="en-US" altLang="zh-CN" sz="1000"/>
          </a:p>
          <a:p>
            <a:r>
              <a:rPr lang="en-US" altLang="zh-CN" sz="1000"/>
              <a:t>The Shift to SSDs:</a:t>
            </a:r>
            <a:endParaRPr lang="en-US" altLang="zh-CN" sz="1000"/>
          </a:p>
          <a:p>
            <a:pPr lvl="1"/>
            <a:r>
              <a:rPr lang="en-US" altLang="zh-CN" sz="1000"/>
              <a:t>SSDs have no moving parts, eliminating seek time and rotational latency.</a:t>
            </a:r>
            <a:endParaRPr lang="en-US" altLang="zh-CN" sz="1000"/>
          </a:p>
          <a:p>
            <a:pPr lvl="1"/>
            <a:r>
              <a:rPr lang="en-US" altLang="zh-CN" sz="1000"/>
              <a:t>This results in access times ~100x faster than HDDs.</a:t>
            </a:r>
            <a:endParaRPr lang="en-US" altLang="zh-CN" sz="1000"/>
          </a:p>
          <a:p>
            <a:r>
              <a:rPr lang="en-US" altLang="zh-CN" sz="1000"/>
              <a:t>HDD's Enduring Role:</a:t>
            </a:r>
            <a:endParaRPr lang="en-US" altLang="zh-CN" sz="1000"/>
          </a:p>
          <a:p>
            <a:pPr lvl="1"/>
            <a:r>
              <a:rPr lang="en-US" altLang="zh-CN" sz="1000"/>
              <a:t>HDDs remain dominant for cold storage and massive capacities (e.g., data centers, backup archives) due to their lower cost per Gigabyte.</a:t>
            </a:r>
            <a:endParaRPr lang="en-US" altLang="zh-CN" sz="1000"/>
          </a:p>
          <a:p>
            <a:r>
              <a:rPr lang="en-US" altLang="zh-CN" sz="1000"/>
              <a:t>Conclusion: Understanding HDD mechanics explains the fundamental performance characteristics that have shaped computing for decades.</a:t>
            </a:r>
            <a:endParaRPr lang="en-US" altLang="zh-CN" sz="1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140200" y="699453"/>
            <a:ext cx="4514850" cy="2486025"/>
          </a:xfrm>
          <a:prstGeom prst="rect">
            <a:avLst/>
          </a:prstGeom>
        </p:spPr>
      </p:pic>
      <p:pic>
        <p:nvPicPr>
          <p:cNvPr id="108" name="图片 107"/>
          <p:cNvPicPr/>
          <p:nvPr/>
        </p:nvPicPr>
        <p:blipFill>
          <a:blip r:embed="rId2"/>
          <a:srcRect t="5254"/>
          <a:stretch>
            <a:fillRect/>
          </a:stretch>
        </p:blipFill>
        <p:spPr>
          <a:xfrm>
            <a:off x="5076190" y="3291840"/>
            <a:ext cx="2857500" cy="1668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What is RAID?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3632200" cy="4049395"/>
          </a:xfrm>
        </p:spPr>
        <p:txBody>
          <a:bodyPr/>
          <a:p>
            <a:r>
              <a:rPr lang="en-US" altLang="zh-CN" sz="1000"/>
              <a:t>RAID stands for Redundant Array of Independent Disks.</a:t>
            </a:r>
            <a:endParaRPr lang="en-US" altLang="zh-CN" sz="1000"/>
          </a:p>
          <a:p>
            <a:r>
              <a:rPr lang="en-US" altLang="zh-CN" sz="1000"/>
              <a:t>It's a technology that combines multiple physical hard drives into one logical unit.</a:t>
            </a:r>
            <a:endParaRPr lang="en-US" altLang="zh-CN" sz="1000"/>
          </a:p>
          <a:p>
            <a:r>
              <a:rPr lang="en-US" altLang="zh-CN" sz="1000"/>
              <a:t>Key Goals:</a:t>
            </a:r>
            <a:endParaRPr lang="en-US" altLang="zh-CN" sz="1000"/>
          </a:p>
          <a:p>
            <a:pPr lvl="1"/>
            <a:r>
              <a:rPr lang="en-US" altLang="zh-CN" sz="1000"/>
              <a:t>Increase Performance (Data is read/written to multiple disks at once).</a:t>
            </a:r>
            <a:endParaRPr lang="en-US" altLang="zh-CN" sz="1000"/>
          </a:p>
          <a:p>
            <a:pPr lvl="1"/>
            <a:r>
              <a:rPr lang="en-US" altLang="zh-CN" sz="1000"/>
              <a:t>Provide Redundancy (Data is protected if a drive fails).</a:t>
            </a:r>
            <a:endParaRPr lang="en-US" altLang="zh-CN" sz="1000"/>
          </a:p>
          <a:p>
            <a:pPr lvl="1"/>
            <a:r>
              <a:rPr lang="en-US" altLang="zh-CN" sz="1000"/>
              <a:t>Create Larger Storage Volumes (Combine smaller drives into one big one).</a:t>
            </a:r>
            <a:endParaRPr lang="en-US" altLang="zh-CN" sz="1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955" y="988060"/>
            <a:ext cx="4576445" cy="30067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Common RAID Levels (Part 1)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4224655" cy="4049395"/>
          </a:xfrm>
        </p:spPr>
        <p:txBody>
          <a:bodyPr/>
          <a:p>
            <a:r>
              <a:rPr lang="en-US" altLang="zh-CN" sz="700"/>
              <a:t>RAID 0 (Striping)</a:t>
            </a:r>
            <a:endParaRPr lang="en-US" altLang="zh-CN" sz="700"/>
          </a:p>
          <a:p>
            <a:pPr lvl="1"/>
            <a:r>
              <a:rPr lang="en-US" altLang="zh-CN" sz="700"/>
              <a:t>How it works: Data is split into blocks and spread across all drives.</a:t>
            </a:r>
            <a:endParaRPr lang="en-US" altLang="zh-CN" sz="700"/>
          </a:p>
          <a:p>
            <a:pPr lvl="1"/>
            <a:r>
              <a:rPr lang="en-US" altLang="zh-CN" sz="700"/>
              <a:t>Pros: Excellent Performance (both read and write).</a:t>
            </a:r>
            <a:endParaRPr lang="en-US" altLang="zh-CN" sz="700"/>
          </a:p>
          <a:p>
            <a:pPr lvl="1"/>
            <a:r>
              <a:rPr lang="en-US" altLang="zh-CN" sz="700"/>
              <a:t>Cons: No Redundancy. One drive fails, all data is lost.</a:t>
            </a:r>
            <a:endParaRPr lang="en-US" altLang="zh-CN" sz="700"/>
          </a:p>
          <a:p>
            <a:pPr lvl="1"/>
            <a:r>
              <a:rPr lang="en-US" altLang="zh-CN" sz="700"/>
              <a:t>Use Case: Video editing, gaming—where speed is critical and data is temporary.</a:t>
            </a:r>
            <a:endParaRPr lang="en-US" altLang="zh-CN" sz="700"/>
          </a:p>
          <a:p>
            <a:r>
              <a:rPr lang="en-US" altLang="zh-CN" sz="700"/>
              <a:t>RAID 1 (Mirroring)</a:t>
            </a:r>
            <a:endParaRPr lang="en-US" altLang="zh-CN" sz="700"/>
          </a:p>
          <a:p>
            <a:pPr lvl="1"/>
            <a:r>
              <a:rPr lang="en-US" altLang="zh-CN" sz="700"/>
              <a:t>How it works: Data is written identically to two (or more) drives.</a:t>
            </a:r>
            <a:endParaRPr lang="en-US" altLang="zh-CN" sz="700"/>
          </a:p>
          <a:p>
            <a:pPr lvl="1"/>
            <a:r>
              <a:rPr lang="en-US" altLang="zh-CN" sz="700"/>
              <a:t>Pros: Excellent Redundancy. If one drive fails, no data is lost.</a:t>
            </a:r>
            <a:endParaRPr lang="en-US" altLang="zh-CN" sz="700"/>
          </a:p>
          <a:p>
            <a:pPr lvl="1"/>
            <a:r>
              <a:rPr lang="en-US" altLang="zh-CN" sz="700"/>
              <a:t>Cons: High cost (50% storage efficiency).</a:t>
            </a:r>
            <a:endParaRPr lang="en-US" altLang="zh-CN" sz="700"/>
          </a:p>
          <a:p>
            <a:pPr lvl="1"/>
            <a:r>
              <a:rPr lang="en-US" altLang="zh-CN" sz="700"/>
              <a:t>Use Case: Critical file servers, system drives.</a:t>
            </a:r>
            <a:endParaRPr lang="en-US" altLang="zh-CN" sz="7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719455"/>
            <a:ext cx="4269740" cy="4347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Common RAID Levels (Part 2)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4133850" cy="4049395"/>
          </a:xfrm>
        </p:spPr>
        <p:txBody>
          <a:bodyPr/>
          <a:p>
            <a:r>
              <a:rPr lang="en-US" altLang="zh-CN" sz="1000"/>
              <a:t>RAID 5 (Striping with Distributed Parity)</a:t>
            </a:r>
            <a:endParaRPr lang="en-US" altLang="zh-CN" sz="1000"/>
          </a:p>
          <a:p>
            <a:pPr lvl="1"/>
            <a:r>
              <a:rPr lang="en-US" altLang="zh-CN" sz="1000"/>
              <a:t>How it works: Data and parity information are striped across three or more drives. Parity allows for data reconstruction if one drive fails.</a:t>
            </a:r>
            <a:endParaRPr lang="en-US" altLang="zh-CN" sz="1000"/>
          </a:p>
          <a:p>
            <a:pPr lvl="1"/>
            <a:r>
              <a:rPr lang="en-US" altLang="zh-CN" sz="1000"/>
              <a:t>Pros: Good read speed, efficient storage (loses only one drive's worth of capacity).</a:t>
            </a:r>
            <a:endParaRPr lang="en-US" altLang="zh-CN" sz="1000"/>
          </a:p>
          <a:p>
            <a:pPr lvl="1"/>
            <a:r>
              <a:rPr lang="en-US" altLang="zh-CN" sz="1000"/>
              <a:t>Cons: Slow write speeds due to parity calculation. Risky during rebuild.</a:t>
            </a:r>
            <a:endParaRPr lang="en-US" altLang="zh-CN" sz="1000"/>
          </a:p>
          <a:p>
            <a:pPr lvl="1"/>
            <a:r>
              <a:rPr lang="en-US" altLang="zh-CN" sz="1000"/>
              <a:t>Use Case: General purpose file and application servers.</a:t>
            </a:r>
            <a:endParaRPr lang="en-US" altLang="zh-CN" sz="1000"/>
          </a:p>
          <a:p>
            <a:endParaRPr lang="en-US" altLang="zh-CN" sz="1000"/>
          </a:p>
          <a:p>
            <a:r>
              <a:rPr lang="en-US" altLang="zh-CN" sz="1000"/>
              <a:t>RAID 10 (1+0: A Mirror of Stripes)</a:t>
            </a:r>
            <a:endParaRPr lang="en-US" altLang="zh-CN" sz="1000"/>
          </a:p>
          <a:p>
            <a:pPr lvl="1"/>
            <a:r>
              <a:rPr lang="en-US" altLang="zh-CN" sz="1000"/>
              <a:t>How it works: Combines RAID 1 and RAID 0. Disks are mirrored in pairs, and then the pairs are striped.</a:t>
            </a:r>
            <a:endParaRPr lang="en-US" altLang="zh-CN" sz="1000"/>
          </a:p>
          <a:p>
            <a:pPr lvl="1"/>
            <a:r>
              <a:rPr lang="en-US" altLang="zh-CN" sz="1000"/>
              <a:t>Pros: High performance and high redundancy. Can survive multiple drive failures (if in the right mirrors).</a:t>
            </a:r>
            <a:endParaRPr lang="en-US" altLang="zh-CN" sz="1000"/>
          </a:p>
          <a:p>
            <a:pPr lvl="1"/>
            <a:r>
              <a:rPr lang="en-US" altLang="zh-CN" sz="1000"/>
              <a:t>Cons: Highest cost (50% storage efficiency).</a:t>
            </a:r>
            <a:endParaRPr lang="en-US" altLang="zh-CN" sz="1000"/>
          </a:p>
          <a:p>
            <a:pPr lvl="1"/>
            <a:r>
              <a:rPr lang="en-US" altLang="zh-CN" sz="1000"/>
              <a:t>Use Case: High-performance databases, critical applications.</a:t>
            </a:r>
            <a:endParaRPr lang="en-US" altLang="zh-CN" sz="1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5507990" y="699770"/>
            <a:ext cx="2640330" cy="20574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860290" y="2931795"/>
            <a:ext cx="3803650" cy="18757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Lab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This week’s lab is about Rapidminer - a very powerful tool with GUI</a:t>
            </a:r>
            <a:endParaRPr lang="en-US" altLang="zh-CN"/>
          </a:p>
          <a:p>
            <a:r>
              <a:rPr lang="en-US" altLang="zh-CN"/>
              <a:t>Zero-code</a:t>
            </a:r>
            <a:endParaRPr lang="en-US" altLang="zh-CN"/>
          </a:p>
          <a:p>
            <a:r>
              <a:rPr lang="en-US" altLang="zh-CN">
                <a:solidFill>
                  <a:srgbClr val="FF0000"/>
                </a:solidFill>
              </a:rPr>
              <a:t>Please register an eductional accout before lab!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Inheritance / Generalization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1000"/>
              <a:t>Content:</a:t>
            </a:r>
            <a:endParaRPr lang="en-US" altLang="zh-CN" sz="1000"/>
          </a:p>
          <a:p>
            <a:pPr lvl="1"/>
            <a:r>
              <a:rPr lang="en-US" altLang="zh-CN" sz="1000"/>
              <a:t>Definition: Represents an "is-a" relationship between classes.</a:t>
            </a:r>
            <a:endParaRPr lang="en-US" altLang="zh-CN" sz="1000"/>
          </a:p>
          <a:p>
            <a:pPr lvl="1"/>
            <a:r>
              <a:rPr lang="en-US" altLang="zh-CN" sz="1000"/>
              <a:t>Notation: Hollow triangle + solid line.</a:t>
            </a:r>
            <a:endParaRPr lang="en-US" altLang="zh-CN" sz="1000"/>
          </a:p>
          <a:p>
            <a:pPr lvl="1"/>
            <a:r>
              <a:rPr lang="en-US" altLang="zh-CN" sz="1000"/>
              <a:t>Example: Animal </a:t>
            </a:r>
            <a:r>
              <a:rPr lang="en-US" altLang="en-US" sz="1000"/>
              <a:t>△</a:t>
            </a:r>
            <a:r>
              <a:rPr lang="en-US" altLang="zh-CN" sz="1000"/>
              <a:t> | Dog , Animal </a:t>
            </a:r>
            <a:r>
              <a:rPr lang="en-US" altLang="en-US" sz="1000"/>
              <a:t>△</a:t>
            </a:r>
            <a:r>
              <a:rPr lang="en-US" altLang="zh-CN" sz="1000"/>
              <a:t> | Cat.</a:t>
            </a:r>
            <a:endParaRPr lang="en-US" altLang="zh-CN" sz="1000"/>
          </a:p>
          <a:p>
            <a:r>
              <a:rPr lang="en-US" altLang="zh-CN" sz="1000"/>
              <a:t>Semantics</a:t>
            </a:r>
            <a:endParaRPr lang="en-US" altLang="zh-CN" sz="1000"/>
          </a:p>
          <a:p>
            <a:pPr lvl="1"/>
            <a:r>
              <a:rPr lang="en-US" altLang="zh-CN" sz="1000"/>
              <a:t>A subclass inherits attributes and operations from its superclass and can extend or override them.</a:t>
            </a:r>
            <a:endParaRPr lang="en-US" altLang="zh-CN" sz="1000"/>
          </a:p>
          <a:p>
            <a:r>
              <a:rPr lang="en-US" altLang="zh-CN" sz="1000"/>
              <a:t>Notes</a:t>
            </a:r>
            <a:endParaRPr lang="en-US" altLang="zh-CN" sz="1000"/>
          </a:p>
          <a:p>
            <a:pPr lvl="1"/>
            <a:r>
              <a:rPr lang="en-US" altLang="zh-CN" sz="1000"/>
              <a:t>This is a core concept of OOP, used to achieve polymorphism and code reuse.</a:t>
            </a:r>
            <a:endParaRPr lang="en-US" altLang="zh-CN" sz="1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267585" y="3291840"/>
            <a:ext cx="3222625" cy="15468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313295" y="1491615"/>
            <a:ext cx="855980" cy="908050"/>
            <a:chOff x="11517" y="2349"/>
            <a:chExt cx="1348" cy="1430"/>
          </a:xfrm>
        </p:grpSpPr>
        <p:pic>
          <p:nvPicPr>
            <p:cNvPr id="5" name="Picture 10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622" y="2349"/>
              <a:ext cx="1139" cy="11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11517" y="3369"/>
              <a:ext cx="1349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1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Interfaces/Abstract class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7980" y="719455"/>
            <a:ext cx="6939280" cy="4049395"/>
          </a:xfrm>
        </p:spPr>
        <p:txBody>
          <a:bodyPr/>
          <a:p>
            <a:pPr lvl="0"/>
            <a:r>
              <a:rPr lang="en-US" altLang="zh-CN" sz="1000"/>
              <a:t>Definition: </a:t>
            </a:r>
            <a:endParaRPr lang="en-US" altLang="zh-CN" sz="1000"/>
          </a:p>
          <a:p>
            <a:pPr lvl="1"/>
            <a:r>
              <a:rPr lang="en-US" altLang="zh-CN" sz="1000"/>
              <a:t>An abstract class is a class that cannot be instantiated and may contain both abstract methods (without implementation) and concrete methods (with implementation).</a:t>
            </a:r>
            <a:endParaRPr lang="en-US" altLang="zh-CN" sz="1000"/>
          </a:p>
          <a:p>
            <a:pPr lvl="1"/>
            <a:r>
              <a:rPr lang="en-US" altLang="zh-CN" sz="1000"/>
              <a:t>An interface defines a contract that implementing classes must follow. It contains only method signatures (no implementation) and sometimes constants.</a:t>
            </a:r>
            <a:endParaRPr lang="en-US" altLang="zh-CN" sz="1000"/>
          </a:p>
          <a:p>
            <a:pPr lvl="0"/>
            <a:r>
              <a:rPr lang="en-US" altLang="zh-CN" sz="1000"/>
              <a:t>A class implements an interface or abstract class, promising to provide all operations defined in the interface.</a:t>
            </a:r>
            <a:endParaRPr lang="en-US" altLang="zh-CN" sz="1000"/>
          </a:p>
          <a:p>
            <a:pPr lvl="0"/>
            <a:r>
              <a:rPr lang="en-US" altLang="zh-CN" sz="1000"/>
              <a:t>Notation: Hollow triangle + dashed line. </a:t>
            </a:r>
            <a:endParaRPr lang="en-US" altLang="zh-CN" sz="1000"/>
          </a:p>
          <a:p>
            <a:pPr lvl="0"/>
            <a:r>
              <a:rPr lang="en-US" altLang="zh-CN" sz="1000"/>
              <a:t>Example: </a:t>
            </a:r>
            <a:endParaRPr lang="en-US" altLang="zh-CN" sz="1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4360" y="2932430"/>
            <a:ext cx="3907155" cy="183642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313295" y="1491615"/>
            <a:ext cx="856615" cy="908050"/>
            <a:chOff x="11517" y="2349"/>
            <a:chExt cx="1349" cy="1430"/>
          </a:xfrm>
        </p:grpSpPr>
        <p:pic>
          <p:nvPicPr>
            <p:cNvPr id="10" name="Picture 10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622" y="2349"/>
              <a:ext cx="1139" cy="11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11517" y="3369"/>
              <a:ext cx="1349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2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Visibility: The Key to Encapsulation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+ Public: Visible to all classes.</a:t>
            </a:r>
            <a:endParaRPr lang="en-US" altLang="zh-CN"/>
          </a:p>
          <a:p>
            <a:r>
              <a:rPr lang="en-US" altLang="zh-CN"/>
              <a:t>- Private: Visible only to the owning class.</a:t>
            </a:r>
            <a:endParaRPr lang="en-US" altLang="zh-CN"/>
          </a:p>
          <a:p>
            <a:r>
              <a:rPr lang="en-US" altLang="zh-CN"/>
              <a:t># Protected: Visible to the owning class and its subclasses.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123440" y="2211705"/>
            <a:ext cx="4519930" cy="22263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7313295" y="1491615"/>
            <a:ext cx="856615" cy="908050"/>
            <a:chOff x="11517" y="2349"/>
            <a:chExt cx="1349" cy="1430"/>
          </a:xfrm>
        </p:grpSpPr>
        <p:pic>
          <p:nvPicPr>
            <p:cNvPr id="10" name="Picture 10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622" y="2349"/>
              <a:ext cx="1139" cy="11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11517" y="3369"/>
              <a:ext cx="1349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2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is a Computer?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980" y="3733165"/>
            <a:ext cx="8446770" cy="1035685"/>
          </a:xfrm>
        </p:spPr>
        <p:txBody>
          <a:bodyPr/>
          <a:p>
            <a:r>
              <a:rPr lang="en-US">
                <a:hlinkClick r:id="rId1" action="ppaction://hlinkfile"/>
              </a:rPr>
              <a:t>Paper Computer</a:t>
            </a:r>
            <a:endParaRPr lang="en-US">
              <a:hlinkClick r:id="rId2" action="ppaction://hlinkfile"/>
            </a:endParaRPr>
          </a:p>
          <a:p>
            <a:r>
              <a:rPr lang="en-US">
                <a:hlinkClick r:id="rId2" action="ppaction://hlinkfile"/>
              </a:rPr>
              <a:t>Three-Body</a:t>
            </a:r>
            <a:endParaRPr lang="en-US"/>
          </a:p>
          <a:p>
            <a:r>
              <a:rPr lang="en-US">
                <a:hlinkClick r:id="rId3" action="ppaction://hlinkfile"/>
              </a:rPr>
              <a:t>Minecraft</a:t>
            </a:r>
            <a:endParaRPr lang="en-US"/>
          </a:p>
          <a:p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4"/>
          <a:stretch>
            <a:fillRect/>
          </a:stretch>
        </p:blipFill>
        <p:spPr>
          <a:xfrm>
            <a:off x="1085533" y="1203008"/>
            <a:ext cx="2352675" cy="1381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4644390" y="941070"/>
            <a:ext cx="2794000" cy="190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803400" y="268732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Calibri Light" panose="020F0302020204030204" charset="0"/>
                <a:cs typeface="Calibri Light" panose="020F0302020204030204" charset="0"/>
              </a:rPr>
              <a:t>Suanpan</a:t>
            </a:r>
            <a:endParaRPr lang="en-US" sz="140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507990" y="293179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latin typeface="Calibri Light" panose="020F0302020204030204" charset="0"/>
                <a:cs typeface="Calibri Light" panose="020F0302020204030204" charset="0"/>
              </a:rPr>
              <a:t>Slidable Ruler</a:t>
            </a:r>
            <a:endParaRPr lang="en-US" sz="1400"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6"/>
          <a:stretch>
            <a:fillRect/>
          </a:stretch>
        </p:blipFill>
        <p:spPr>
          <a:xfrm>
            <a:off x="5579745" y="3324225"/>
            <a:ext cx="1577975" cy="1502410"/>
          </a:xfrm>
          <a:prstGeom prst="rect">
            <a:avLst/>
          </a:prstGeom>
        </p:spPr>
      </p:pic>
      <p:sp>
        <p:nvSpPr>
          <p:cNvPr id="7" name="Text Box 4"/>
          <p:cNvSpPr txBox="1"/>
          <p:nvPr/>
        </p:nvSpPr>
        <p:spPr>
          <a:xfrm>
            <a:off x="4864100" y="483616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Calibri Light" panose="020F0302020204030204" charset="0"/>
                <a:cs typeface="Calibri Light" panose="020F0302020204030204" charset="0"/>
              </a:rPr>
              <a:t>Calculator</a:t>
            </a:r>
            <a:endParaRPr lang="en-US" altLang="zh-CN" sz="1400">
              <a:latin typeface="Calibri Light" panose="020F0302020204030204" charset="0"/>
              <a:cs typeface="Calibri Light" panose="020F030202020403020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1500" y="2381250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Computer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 computer is a machine that can be </a:t>
            </a:r>
            <a:r>
              <a:rPr lang="en-US" altLang="zh-CN" b="1"/>
              <a:t>programmed </a:t>
            </a:r>
            <a:r>
              <a:rPr lang="en-US" altLang="zh-CN"/>
              <a:t>to automatically carry out sequences of arithmetic or logical operations. </a:t>
            </a:r>
            <a:endParaRPr lang="en-US" altLang="zh-CN"/>
          </a:p>
          <a:p>
            <a:r>
              <a:rPr lang="en-US" altLang="zh-CN"/>
              <a:t>https://en.wikipedia.org/wiki/Computer</a:t>
            </a:r>
            <a:endParaRPr lang="en-US" altLang="zh-CN"/>
          </a:p>
        </p:txBody>
      </p:sp>
      <p:pic>
        <p:nvPicPr>
          <p:cNvPr id="4" name="图片 3">
            <a:hlinkClick r:id="rId1" action="ppaction://hlinkfile"/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39565" y="2355215"/>
            <a:ext cx="871855" cy="8718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Structure of </a:t>
            </a:r>
            <a:r>
              <a:rPr lang="en-US" altLang="zh-CN">
                <a:ea typeface="宋体" panose="02010600030101010101" pitchFamily="2" charset="-122"/>
              </a:rPr>
              <a:t>a personal computer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347663" y="3292475"/>
            <a:ext cx="8447087" cy="1169988"/>
          </a:xfrm>
        </p:spPr>
        <p:txBody>
          <a:bodyPr/>
          <a:lstStyle/>
          <a:p>
            <a:r>
              <a:rPr lang="en-US" altLang="zh-CN" sz="1800" dirty="0">
                <a:ea typeface="宋体" panose="02010600030101010101" pitchFamily="2" charset="-122"/>
              </a:rPr>
              <a:t>The main components (review of 103) :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r>
              <a:rPr lang="en-US" altLang="en-US" sz="1200" dirty="0"/>
              <a:t>CPU</a:t>
            </a:r>
            <a:endParaRPr lang="en-US" altLang="en-US" sz="1200" dirty="0"/>
          </a:p>
          <a:p>
            <a:pPr lvl="1"/>
            <a:r>
              <a:rPr lang="en-US" altLang="en-US" sz="1200" dirty="0"/>
              <a:t>I/</a:t>
            </a:r>
            <a:r>
              <a:rPr lang="en-US" altLang="zh-CN" sz="1200" dirty="0">
                <a:ea typeface="宋体" panose="02010600030101010101" pitchFamily="2" charset="-122"/>
              </a:rPr>
              <a:t>O</a:t>
            </a:r>
            <a:endParaRPr lang="en-US" altLang="zh-CN" sz="1200" dirty="0">
              <a:ea typeface="宋体" panose="02010600030101010101" pitchFamily="2" charset="-122"/>
            </a:endParaRPr>
          </a:p>
          <a:p>
            <a:pPr lvl="1"/>
            <a:r>
              <a:rPr lang="en-US" altLang="en-US" sz="1200" dirty="0"/>
              <a:t>Memory</a:t>
            </a:r>
            <a:endParaRPr lang="en-US" altLang="en-US" sz="1200" dirty="0"/>
          </a:p>
          <a:p>
            <a:pPr lvl="1"/>
            <a:r>
              <a:rPr lang="en-US" altLang="en-US" sz="1200" dirty="0"/>
              <a:t>Graphic card</a:t>
            </a:r>
            <a:endParaRPr lang="en-US" altLang="en-US" sz="1200" dirty="0"/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736600"/>
            <a:ext cx="4641850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88" y="876300"/>
            <a:ext cx="4340225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Rectangle 2"/>
          <p:cNvSpPr>
            <a:spLocks noChangeArrowheads="1"/>
          </p:cNvSpPr>
          <p:nvPr/>
        </p:nvSpPr>
        <p:spPr bwMode="auto">
          <a:xfrm>
            <a:off x="5664200" y="1257300"/>
            <a:ext cx="730250" cy="217488"/>
          </a:xfrm>
          <a:prstGeom prst="rect">
            <a:avLst/>
          </a:prstGeom>
          <a:solidFill>
            <a:srgbClr val="C0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83" name="Rectangle 3"/>
          <p:cNvSpPr>
            <a:spLocks noChangeArrowheads="1"/>
          </p:cNvSpPr>
          <p:nvPr/>
        </p:nvSpPr>
        <p:spPr bwMode="auto">
          <a:xfrm>
            <a:off x="250825" y="876300"/>
            <a:ext cx="1722438" cy="1111250"/>
          </a:xfrm>
          <a:prstGeom prst="rect">
            <a:avLst/>
          </a:prstGeom>
          <a:solidFill>
            <a:srgbClr val="C0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84" name="Rectangle 4"/>
          <p:cNvSpPr>
            <a:spLocks noChangeArrowheads="1"/>
          </p:cNvSpPr>
          <p:nvPr/>
        </p:nvSpPr>
        <p:spPr bwMode="auto">
          <a:xfrm>
            <a:off x="3660775" y="1563688"/>
            <a:ext cx="506413" cy="360362"/>
          </a:xfrm>
          <a:prstGeom prst="rect">
            <a:avLst/>
          </a:prstGeom>
          <a:solidFill>
            <a:srgbClr val="92D05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/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85" name="TextBox 5"/>
          <p:cNvSpPr txBox="1">
            <a:spLocks noChangeArrowheads="1"/>
          </p:cNvSpPr>
          <p:nvPr/>
        </p:nvSpPr>
        <p:spPr bwMode="auto">
          <a:xfrm>
            <a:off x="6292850" y="3303588"/>
            <a:ext cx="981535" cy="19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396" tIns="28697" rIns="57396" bIns="28697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 sz="900" dirty="0">
                <a:latin typeface="Arial" panose="020B0604020202020204" pitchFamily="34" charset="0"/>
              </a:rPr>
              <a:t>Intel D945GCCR</a:t>
            </a:r>
            <a:endParaRPr lang="en-US" altLang="en-US" sz="900" dirty="0"/>
          </a:p>
        </p:txBody>
      </p:sp>
      <p:sp>
        <p:nvSpPr>
          <p:cNvPr id="24586" name="Rectangle 7"/>
          <p:cNvSpPr>
            <a:spLocks noChangeArrowheads="1"/>
          </p:cNvSpPr>
          <p:nvPr/>
        </p:nvSpPr>
        <p:spPr bwMode="auto">
          <a:xfrm>
            <a:off x="5648325" y="1008063"/>
            <a:ext cx="862013" cy="217487"/>
          </a:xfrm>
          <a:prstGeom prst="rect">
            <a:avLst/>
          </a:prstGeom>
          <a:solidFill>
            <a:srgbClr val="92D05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87" name="Rectangle 9"/>
          <p:cNvSpPr>
            <a:spLocks noChangeArrowheads="1"/>
          </p:cNvSpPr>
          <p:nvPr/>
        </p:nvSpPr>
        <p:spPr bwMode="auto">
          <a:xfrm>
            <a:off x="2243138" y="1647825"/>
            <a:ext cx="560387" cy="215900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88" name="Rectangle 10"/>
          <p:cNvSpPr>
            <a:spLocks noChangeArrowheads="1"/>
          </p:cNvSpPr>
          <p:nvPr/>
        </p:nvSpPr>
        <p:spPr bwMode="auto">
          <a:xfrm>
            <a:off x="7710488" y="2368550"/>
            <a:ext cx="1165225" cy="215900"/>
          </a:xfrm>
          <a:prstGeom prst="rect">
            <a:avLst/>
          </a:prstGeom>
          <a:solidFill>
            <a:srgbClr val="00B0F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89" name="Rectangle 11"/>
          <p:cNvSpPr>
            <a:spLocks noChangeArrowheads="1"/>
          </p:cNvSpPr>
          <p:nvPr/>
        </p:nvSpPr>
        <p:spPr bwMode="auto">
          <a:xfrm>
            <a:off x="2778125" y="2487613"/>
            <a:ext cx="781050" cy="217487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90" name="Rectangle 12"/>
          <p:cNvSpPr>
            <a:spLocks noChangeArrowheads="1"/>
          </p:cNvSpPr>
          <p:nvPr/>
        </p:nvSpPr>
        <p:spPr bwMode="auto">
          <a:xfrm>
            <a:off x="8247063" y="1662113"/>
            <a:ext cx="781050" cy="217487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91" name="Rectangle 13"/>
          <p:cNvSpPr>
            <a:spLocks noChangeArrowheads="1"/>
          </p:cNvSpPr>
          <p:nvPr/>
        </p:nvSpPr>
        <p:spPr bwMode="auto">
          <a:xfrm>
            <a:off x="500063" y="2501900"/>
            <a:ext cx="781050" cy="21590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92" name="Rectangle 14"/>
          <p:cNvSpPr>
            <a:spLocks noChangeArrowheads="1"/>
          </p:cNvSpPr>
          <p:nvPr/>
        </p:nvSpPr>
        <p:spPr bwMode="auto">
          <a:xfrm>
            <a:off x="8196263" y="2135188"/>
            <a:ext cx="781050" cy="21590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93" name="Rectangle 15"/>
          <p:cNvSpPr>
            <a:spLocks noChangeArrowheads="1"/>
          </p:cNvSpPr>
          <p:nvPr/>
        </p:nvSpPr>
        <p:spPr bwMode="auto">
          <a:xfrm>
            <a:off x="1433513" y="2501900"/>
            <a:ext cx="779462" cy="215900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94" name="Rectangle 16"/>
          <p:cNvSpPr>
            <a:spLocks noChangeArrowheads="1"/>
          </p:cNvSpPr>
          <p:nvPr/>
        </p:nvSpPr>
        <p:spPr bwMode="auto">
          <a:xfrm>
            <a:off x="5483225" y="2767013"/>
            <a:ext cx="781050" cy="217487"/>
          </a:xfrm>
          <a:prstGeom prst="rect">
            <a:avLst/>
          </a:prstGeom>
          <a:solidFill>
            <a:srgbClr val="00206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1886" tIns="31886" rIns="31886" bIns="31886" anchor="ctr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pPr algn="ctr" eaLnBrk="1">
              <a:lnSpc>
                <a:spcPct val="90000"/>
              </a:lnSpc>
            </a:pPr>
            <a:endParaRPr lang="en-US" altLang="en-US"/>
          </a:p>
        </p:txBody>
      </p:sp>
      <p:sp>
        <p:nvSpPr>
          <p:cNvPr id="24596" name="TextBox 1"/>
          <p:cNvSpPr txBox="1">
            <a:spLocks noChangeArrowheads="1"/>
          </p:cNvSpPr>
          <p:nvPr/>
        </p:nvSpPr>
        <p:spPr bwMode="auto">
          <a:xfrm>
            <a:off x="890588" y="3101975"/>
            <a:ext cx="1812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1pPr>
            <a:lvl2pPr marL="742950" indent="-28575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2pPr>
            <a:lvl3pPr marL="11430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3pPr>
            <a:lvl4pPr marL="16002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4pPr>
            <a:lvl5pPr marL="2057400" indent="-228600"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5pPr>
            <a:lvl6pPr marL="25146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6pPr>
            <a:lvl7pPr marL="29718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7pPr>
            <a:lvl8pPr marL="34290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8pPr>
            <a:lvl9pPr marL="3886200" indent="-228600" defTabSz="1087755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000000"/>
                </a:solidFill>
                <a:latin typeface="Canela Text Regular" charset="0"/>
                <a:ea typeface="Canela Text Regular" charset="0"/>
                <a:cs typeface="Canela Text Regular" charset="0"/>
                <a:sym typeface="Canela Text Regular" charset="0"/>
              </a:defRPr>
            </a:lvl9pPr>
          </a:lstStyle>
          <a:p>
            <a:r>
              <a:rPr lang="en-US" altLang="en-US">
                <a:solidFill>
                  <a:schemeClr val="accent1"/>
                </a:solidFill>
              </a:rPr>
              <a:t>von neumann architecture</a:t>
            </a:r>
            <a:endParaRPr lang="en-US" altLang="en-US">
              <a:solidFill>
                <a:schemeClr val="accent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07908" y="3527114"/>
            <a:ext cx="2517155" cy="1636924"/>
            <a:chOff x="5207908" y="3527114"/>
            <a:chExt cx="2517155" cy="1636924"/>
          </a:xfrm>
        </p:grpSpPr>
        <p:pic>
          <p:nvPicPr>
            <p:cNvPr id="2" name="Doom Eternal-Testing Tiny Small HUD-Gameplay by xspNoble33-p01-32 截取视频">
              <a:hlinkClick r:id="" action="ppaction://media"/>
            </p:cNvPr>
            <p:cNvPicPr>
              <a:picLocks noChangeAspect="1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5"/>
            <a:stretch>
              <a:fillRect/>
            </a:stretch>
          </p:blipFill>
          <p:spPr bwMode="auto">
            <a:xfrm>
              <a:off x="5207908" y="3527114"/>
              <a:ext cx="2517155" cy="14165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580112" y="4917817"/>
              <a:ext cx="17988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Doom: PC Graphics Benchmark</a:t>
              </a:r>
              <a:endParaRPr lang="en-US" sz="1000" dirty="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COMMONDATA" val="eyJoZGlkIjoiNTdiYTc4YjQwNjJlY2Q3MjUyYzQxMGNmZGE3NjA0ZDIifQ=="/>
</p:tagLst>
</file>

<file path=ppt/theme/theme1.xml><?xml version="1.0" encoding="utf-8"?>
<a:theme xmlns:a="http://schemas.openxmlformats.org/drawingml/2006/main" name="23_ClassicWhit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FFFFFF"/>
      </a:accent3>
      <a:accent4>
        <a:srgbClr val="000000"/>
      </a:accent4>
      <a:accent5>
        <a:srgbClr val="AFBCE5"/>
      </a:accent5>
      <a:accent6>
        <a:srgbClr val="2DB2A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</a:spPr>
      <a:bodyPr vert="horz" wrap="square" lIns="50800" tIns="50800" rIns="50800" bIns="50800" numCol="1" anchor="ctr" anchorCtr="0" compatLnSpc="1">
        <a:spAutoFit/>
      </a:bodyPr>
      <a:lstStyle>
        <a:defPPr marL="0" marR="0" indent="0" algn="ctr" defTabSz="173355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nela Text Regular" charset="0"/>
            <a:ea typeface="Canela Text Regular" charset="0"/>
            <a:cs typeface="Canela Text Regular" charset="0"/>
            <a:sym typeface="Canela Text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</a:spPr>
      <a:bodyPr vert="horz" wrap="square" lIns="50800" tIns="50800" rIns="50800" bIns="50800" numCol="1" anchor="ctr" anchorCtr="0" compatLnSpc="1">
        <a:spAutoFit/>
      </a:bodyPr>
      <a:lstStyle>
        <a:defPPr marL="0" marR="0" indent="0" algn="ctr" defTabSz="1733550" rtl="0" eaLnBrk="1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nela Text Regular" charset="0"/>
            <a:ea typeface="Canela Text Regular" charset="0"/>
            <a:cs typeface="Canela Text Regular" charset="0"/>
            <a:sym typeface="Canela Text Regular" charset="0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FFFFFF"/>
      </a:accent3>
      <a:accent4>
        <a:srgbClr val="000000"/>
      </a:accent4>
      <a:accent5>
        <a:srgbClr val="AFBCE5"/>
      </a:accent5>
      <a:accent6>
        <a:srgbClr val="2DB2A7"/>
      </a:accent6>
      <a:hlink>
        <a:srgbClr val="0000FF"/>
      </a:hlink>
      <a:folHlink>
        <a:srgbClr val="FF00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11367</Words>
  <Application>WPS 演示</Application>
  <PresentationFormat>全屏显示(16:9)</PresentationFormat>
  <Paragraphs>335</Paragraphs>
  <Slides>34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Arial</vt:lpstr>
      <vt:lpstr>宋体</vt:lpstr>
      <vt:lpstr>Wingdings</vt:lpstr>
      <vt:lpstr>Canela Text Regular</vt:lpstr>
      <vt:lpstr>Segoe Print</vt:lpstr>
      <vt:lpstr>Helvetica</vt:lpstr>
      <vt:lpstr>Graphik</vt:lpstr>
      <vt:lpstr>Helvetica Neue</vt:lpstr>
      <vt:lpstr>Calibri Light</vt:lpstr>
      <vt:lpstr>微软雅黑</vt:lpstr>
      <vt:lpstr>Arial Unicode MS</vt:lpstr>
      <vt:lpstr>Arial</vt:lpstr>
      <vt:lpstr>23_ClassicWhite</vt:lpstr>
      <vt:lpstr>DTS207TC Database Development and Design</vt:lpstr>
      <vt:lpstr>Outline</vt:lpstr>
      <vt:lpstr>Review of UML class diagram</vt:lpstr>
      <vt:lpstr>Inheritance / Generalization</vt:lpstr>
      <vt:lpstr>Interfaces/Abstract class</vt:lpstr>
      <vt:lpstr>Visibility: The Key to Encapsulation</vt:lpstr>
      <vt:lpstr>What is a Computer?</vt:lpstr>
      <vt:lpstr>Computer</vt:lpstr>
      <vt:lpstr>Structure of a personal computer</vt:lpstr>
      <vt:lpstr>Example: Hello world</vt:lpstr>
      <vt:lpstr>Example: Hello world</vt:lpstr>
      <vt:lpstr>Example: Hello world</vt:lpstr>
      <vt:lpstr>Example: Hello world</vt:lpstr>
      <vt:lpstr>Classification of Physical Storage Media</vt:lpstr>
      <vt:lpstr>Memory Hierarchy</vt:lpstr>
      <vt:lpstr>CPU Register</vt:lpstr>
      <vt:lpstr>Cache </vt:lpstr>
      <vt:lpstr>Main Memory</vt:lpstr>
      <vt:lpstr>Speed Mismatch: Memory Wall</vt:lpstr>
      <vt:lpstr>Flash Memory</vt:lpstr>
      <vt:lpstr>Magnetic-disk storage</vt:lpstr>
      <vt:lpstr>Optical Storage (CD, DVD, Blu-ray)</vt:lpstr>
      <vt:lpstr>Magnetic Tape</vt:lpstr>
      <vt:lpstr>Floopy disk</vt:lpstr>
      <vt:lpstr>Caches matter</vt:lpstr>
      <vt:lpstr>Hard Disk Drives</vt:lpstr>
      <vt:lpstr>Data Organization</vt:lpstr>
      <vt:lpstr>Key Performance Metrics</vt:lpstr>
      <vt:lpstr>The Latency Bottleneck &amp; Total Access Time</vt:lpstr>
      <vt:lpstr>Real-World Impact &amp; Trends</vt:lpstr>
      <vt:lpstr>What is RAID?</vt:lpstr>
      <vt:lpstr>Common RAID Levels (Part 1)</vt:lpstr>
      <vt:lpstr>Common RAID Levels (Part 2)</vt:lpstr>
      <vt:lpstr>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DTS205TC High Performance Computing</dc:title>
  <dc:creator>andyz</dc:creator>
  <cp:lastModifiedBy>ZD</cp:lastModifiedBy>
  <cp:revision>2948</cp:revision>
  <dcterms:created xsi:type="dcterms:W3CDTF">2023-04-15T13:38:00Z</dcterms:created>
  <dcterms:modified xsi:type="dcterms:W3CDTF">2025-12-19T13:33:24Z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DF1EBEBD9B944AFB9BE2DA128EB57B57_13</vt:lpwstr>
  </property>
  <property fmtid="{D5CDD505-2E9C-101B-9397-08002B2CF9AE}" pid="3" name="KSOProductBuildVer">
    <vt:lpwstr>2052-12.1.0.24034</vt:lpwstr>
  </property>
</Properties>
</file>